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0"/>
  </p:notesMasterIdLst>
  <p:sldIdLst>
    <p:sldId id="282" r:id="rId2"/>
    <p:sldId id="284" r:id="rId3"/>
    <p:sldId id="291" r:id="rId4"/>
    <p:sldId id="285" r:id="rId5"/>
    <p:sldId id="286" r:id="rId6"/>
    <p:sldId id="288" r:id="rId7"/>
    <p:sldId id="289" r:id="rId8"/>
    <p:sldId id="290" r:id="rId9"/>
    <p:sldId id="292" r:id="rId10"/>
    <p:sldId id="293" r:id="rId11"/>
    <p:sldId id="294" r:id="rId12"/>
    <p:sldId id="295" r:id="rId13"/>
    <p:sldId id="297" r:id="rId14"/>
    <p:sldId id="296"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Lst>
  <p:sldSz cx="9144000" cy="5143500" type="screen16x9"/>
  <p:notesSz cx="6858000" cy="9144000"/>
  <p:embeddedFontLst>
    <p:embeddedFont>
      <p:font typeface="Barlow Condensed" panose="00000506000000000000" pitchFamily="2" charset="0"/>
      <p:regular r:id="rId31"/>
      <p:bold r:id="rId32"/>
      <p:italic r:id="rId33"/>
      <p:boldItalic r:id="rId34"/>
    </p:embeddedFont>
    <p:embeddedFont>
      <p:font typeface="Georgia" panose="02040502050405020303" pitchFamily="18" charset="0"/>
      <p:regular r:id="rId35"/>
      <p:bold r:id="rId36"/>
      <p:italic r:id="rId37"/>
      <p:boldItalic r:id="rId38"/>
    </p:embeddedFont>
    <p:embeddedFont>
      <p:font typeface="Proxima Nova" panose="020B0604020202020204" charset="0"/>
      <p:regular r:id="rId39"/>
      <p:bold r:id="rId40"/>
      <p:italic r:id="rId41"/>
      <p:boldItalic r:id="rId42"/>
    </p:embeddedFont>
    <p:embeddedFont>
      <p:font typeface="Verdana" panose="020B060403050404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E646C8-EC07-4038-A914-44648C9C9A9D}">
  <a:tblStyle styleId="{70E646C8-EC07-4038-A914-44648C9C9A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879" autoAdjust="0"/>
  </p:normalViewPr>
  <p:slideViewPr>
    <p:cSldViewPr snapToGrid="0">
      <p:cViewPr varScale="1">
        <p:scale>
          <a:sx n="86" d="100"/>
          <a:sy n="86" d="100"/>
        </p:scale>
        <p:origin x="1354"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278860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Vesicles are kind of like a message object, includes miRNA, in cell-to-cell communication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Each bar represents independent experiment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image of extracted exosomes of A549 lung cancer cells</a:t>
            </a:r>
          </a:p>
          <a:p>
            <a:pPr marL="0" lvl="0" indent="0" algn="l" rtl="0">
              <a:spcBef>
                <a:spcPts val="0"/>
              </a:spcBef>
              <a:spcAft>
                <a:spcPts val="0"/>
              </a:spcAft>
              <a:buNone/>
            </a:pPr>
            <a:r>
              <a:rPr lang="en-US" dirty="0"/>
              <a:t>(b) hybridization induced change in current for </a:t>
            </a:r>
            <a:r>
              <a:rPr lang="en-US" dirty="0">
                <a:solidFill>
                  <a:schemeClr val="dk1"/>
                </a:solidFill>
              </a:rPr>
              <a:t>A549 </a:t>
            </a:r>
            <a:r>
              <a:rPr lang="en-US" dirty="0"/>
              <a:t>cells and </a:t>
            </a:r>
            <a:r>
              <a:rPr lang="en-US" dirty="0">
                <a:solidFill>
                  <a:schemeClr val="dk1"/>
                </a:solidFill>
              </a:rPr>
              <a:t>exosomes before and after transfecting with miR-21 inhibitor</a:t>
            </a:r>
          </a:p>
          <a:p>
            <a:pPr marL="0" lvl="0" indent="0" algn="l" rtl="0">
              <a:spcBef>
                <a:spcPts val="0"/>
              </a:spcBef>
              <a:spcAft>
                <a:spcPts val="0"/>
              </a:spcAft>
              <a:buNone/>
            </a:pPr>
            <a:r>
              <a:rPr lang="en-US" dirty="0">
                <a:solidFill>
                  <a:schemeClr val="dk1"/>
                </a:solidFill>
              </a:rPr>
              <a:t>(c) </a:t>
            </a:r>
            <a:r>
              <a:rPr lang="en-US" dirty="0" err="1">
                <a:solidFill>
                  <a:schemeClr val="dk1"/>
                </a:solidFill>
              </a:rPr>
              <a:t>qRT</a:t>
            </a:r>
            <a:r>
              <a:rPr lang="en-US" dirty="0">
                <a:solidFill>
                  <a:schemeClr val="dk1"/>
                </a:solidFill>
              </a:rPr>
              <a:t>–PCR results for same samples in (b). Black bar is the cycle threshold (Ct), higher means lower concentration. Grey bar is concentration of miR-39, used for normalization</a:t>
            </a:r>
            <a:br>
              <a:rPr lang="en-US" dirty="0">
                <a:solidFill>
                  <a:schemeClr val="dk1"/>
                </a:solidFill>
              </a:rPr>
            </a:br>
            <a:r>
              <a:rPr lang="en-US" dirty="0">
                <a:solidFill>
                  <a:schemeClr val="dk1"/>
                </a:solidFill>
              </a:rPr>
              <a:t>(d) comparison of data from (c) and (b)</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(e), (f) white bar is PBS, black bar is 50% human blood. Test samples are diluted total RNA extracts from A549 cells</a:t>
            </a:r>
          </a:p>
          <a:p>
            <a:pPr marL="0" lvl="0" indent="0" algn="l" rtl="0">
              <a:spcBef>
                <a:spcPts val="0"/>
              </a:spcBef>
              <a:spcAft>
                <a:spcPts val="0"/>
              </a:spcAft>
              <a:buNone/>
            </a:pPr>
            <a:r>
              <a:rPr lang="en-US" dirty="0">
                <a:solidFill>
                  <a:schemeClr val="dk1"/>
                </a:solidFill>
              </a:rPr>
              <a:t>(g) summary of (e) and (f) electrochemical assay in PBS (white) and blood (black). </a:t>
            </a:r>
            <a:r>
              <a:rPr lang="en-US" dirty="0" err="1">
                <a:solidFill>
                  <a:schemeClr val="dk1"/>
                </a:solidFill>
              </a:rPr>
              <a:t>qRT</a:t>
            </a:r>
            <a:r>
              <a:rPr lang="en-US" dirty="0">
                <a:solidFill>
                  <a:schemeClr val="dk1"/>
                </a:solidFill>
              </a:rPr>
              <a:t>–PCR in PBS (light grey) and blood (dark grey)</a:t>
            </a:r>
          </a:p>
          <a:p>
            <a:endParaRPr lang="en-CA" dirty="0"/>
          </a:p>
        </p:txBody>
      </p:sp>
    </p:spTree>
    <p:extLst>
      <p:ext uri="{BB962C8B-B14F-4D97-AF65-F5344CB8AC3E}">
        <p14:creationId xmlns:p14="http://schemas.microsoft.com/office/powerpoint/2010/main" val="157422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CA" dirty="0"/>
          </a:p>
        </p:txBody>
      </p:sp>
    </p:spTree>
    <p:extLst>
      <p:ext uri="{BB962C8B-B14F-4D97-AF65-F5344CB8AC3E}">
        <p14:creationId xmlns:p14="http://schemas.microsoft.com/office/powerpoint/2010/main" val="419216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You can have different methods of varying the cell potential. The left columns shows the waveforms of potential as function of time for CV, DPV, and SWV. The right columns show the respective voltammograms, which are measured current responses to the applied potentials.</a:t>
            </a:r>
          </a:p>
          <a:p>
            <a:pPr marL="158750" indent="0">
              <a:buNone/>
            </a:pPr>
            <a:endParaRPr lang="en-CA" dirty="0"/>
          </a:p>
          <a:p>
            <a:pPr marL="158750" indent="0">
              <a:buNone/>
            </a:pPr>
            <a:r>
              <a:rPr lang="en-CA" dirty="0"/>
              <a:t>A challenge in voltammetry is to isolated the Faradic current from background/capacitive current. Faradic current is related to electrochemical reaction, while background current is due to movement of ions in the electrolyte. There are two general mechanisms to tackle this challenge. Either you wait for the capacitive current to dissipate before taking measurement, or you try to subtract away the background current. CV uses the waiting mechanism. DPV and SWV uses both waiting and subtraction. Thus, DPV and SWV are generally more sensitive and appropriate for low concentrations of analyte.</a:t>
            </a:r>
          </a:p>
          <a:p>
            <a:pPr marL="158750" indent="0">
              <a:buNone/>
            </a:pPr>
            <a:endParaRPr lang="en-CA" dirty="0"/>
          </a:p>
          <a:p>
            <a:pPr marL="158750" indent="0">
              <a:buNone/>
            </a:pPr>
            <a:endParaRPr lang="en-CA" dirty="0"/>
          </a:p>
        </p:txBody>
      </p:sp>
    </p:spTree>
    <p:extLst>
      <p:ext uri="{BB962C8B-B14F-4D97-AF65-F5344CB8AC3E}">
        <p14:creationId xmlns:p14="http://schemas.microsoft.com/office/powerpoint/2010/main" val="813629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YouTube video “Gene Silencing by microRNA” https://youtu.be/t5jroSCBBwk</a:t>
            </a:r>
          </a:p>
          <a:p>
            <a:pPr marL="158750" indent="0">
              <a:buNone/>
            </a:pPr>
            <a:endParaRPr lang="en-CA" dirty="0"/>
          </a:p>
          <a:p>
            <a:pPr marL="158750" indent="0">
              <a:buNone/>
            </a:pPr>
            <a:endParaRPr lang="en-CA" dirty="0"/>
          </a:p>
        </p:txBody>
      </p:sp>
    </p:spTree>
    <p:extLst>
      <p:ext uri="{BB962C8B-B14F-4D97-AF65-F5344CB8AC3E}">
        <p14:creationId xmlns:p14="http://schemas.microsoft.com/office/powerpoint/2010/main" val="3874471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To start off, I will talk a bit about the nano sensor itself.</a:t>
            </a:r>
          </a:p>
          <a:p>
            <a:pPr marL="158750" indent="0">
              <a:buNone/>
            </a:pPr>
            <a:endParaRPr lang="en-CA" dirty="0"/>
          </a:p>
          <a:p>
            <a:pPr marL="158750" indent="0">
              <a:buNone/>
            </a:pPr>
            <a:r>
              <a:rPr lang="en-CA" dirty="0"/>
              <a:t>The magnetic property of the sensor allows it to seek out analyte rather than waiting for analyte to diffuse to the electrode surface. In a previous study, it was found that the performance of dispersible electrode is over 1000 times better than conventional gold macroelectrode. </a:t>
            </a:r>
          </a:p>
          <a:p>
            <a:pPr marL="158750" indent="0">
              <a:buNone/>
            </a:pPr>
            <a:endParaRPr lang="en-CA" dirty="0"/>
          </a:p>
          <a:p>
            <a:pPr marL="158750" indent="0">
              <a:buNone/>
            </a:pPr>
            <a:r>
              <a:rPr lang="en-CA" dirty="0"/>
              <a:t>The fabrication of the sensor is covered in another paper, I won’t go into that.</a:t>
            </a:r>
          </a:p>
          <a:p>
            <a:pPr marL="158750" indent="0">
              <a:buNone/>
            </a:pPr>
            <a:endParaRPr lang="en-CA" dirty="0"/>
          </a:p>
          <a:p>
            <a:pPr marL="158750" indent="0">
              <a:buNone/>
            </a:pPr>
            <a:r>
              <a:rPr lang="en-CA" dirty="0"/>
              <a:t>The surface of the sensor is modified by a DNA probe for the target analyte. One end of the DNA has a thiol modification to bond covalently with sensor surface. The other end of the DNA is modified with methylene blue redox label. </a:t>
            </a:r>
          </a:p>
        </p:txBody>
      </p:sp>
    </p:spTree>
    <p:extLst>
      <p:ext uri="{BB962C8B-B14F-4D97-AF65-F5344CB8AC3E}">
        <p14:creationId xmlns:p14="http://schemas.microsoft.com/office/powerpoint/2010/main" val="3803296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One important property of the nano sensor is the </a:t>
            </a:r>
            <a:r>
              <a:rPr lang="en-CA" dirty="0" err="1"/>
              <a:t>biochemiresistor</a:t>
            </a:r>
            <a:r>
              <a:rPr lang="en-CA" dirty="0"/>
              <a:t>.</a:t>
            </a:r>
          </a:p>
          <a:p>
            <a:pPr marL="158750" indent="0">
              <a:buNone/>
            </a:pPr>
            <a:endParaRPr lang="en-CA" dirty="0"/>
          </a:p>
          <a:p>
            <a:pPr marL="158750" indent="0">
              <a:buNone/>
            </a:pPr>
            <a:r>
              <a:rPr lang="en-CA" dirty="0"/>
              <a:t>This property was covered in a different paper, but I will briefly explain it here since its relevant to the understanding of this paper.</a:t>
            </a:r>
          </a:p>
          <a:p>
            <a:pPr marL="158750" indent="0">
              <a:buNone/>
            </a:pPr>
            <a:endParaRPr lang="en-CA" dirty="0"/>
          </a:p>
          <a:p>
            <a:pPr marL="158750" indent="0">
              <a:buNone/>
            </a:pPr>
            <a:r>
              <a:rPr lang="en-CA" dirty="0"/>
              <a:t>If you take a look at the diagram. In the top left image, we see the surface of the nano particle modified with </a:t>
            </a:r>
            <a:r>
              <a:rPr lang="en-CA" dirty="0" err="1"/>
              <a:t>enroflaxin</a:t>
            </a:r>
            <a:r>
              <a:rPr lang="en-CA" dirty="0"/>
              <a:t> attached to their antibody. These nano particles are then dispersed in sample containing the analyte, which is </a:t>
            </a:r>
            <a:r>
              <a:rPr lang="en-CA" dirty="0" err="1"/>
              <a:t>enroflaxin</a:t>
            </a:r>
            <a:r>
              <a:rPr lang="en-CA" dirty="0"/>
              <a:t>. </a:t>
            </a:r>
          </a:p>
          <a:p>
            <a:pPr marL="158750" indent="0">
              <a:buNone/>
            </a:pPr>
            <a:endParaRPr lang="en-CA" dirty="0"/>
          </a:p>
          <a:p>
            <a:pPr marL="158750" indent="0">
              <a:buNone/>
            </a:pPr>
            <a:r>
              <a:rPr lang="en-CA" dirty="0"/>
              <a:t>Top right image shows that the antibodies, which were originally bounded to the nano particles, can dissociate from the particle surface and bind to </a:t>
            </a:r>
            <a:r>
              <a:rPr lang="en-CA" dirty="0" err="1"/>
              <a:t>enroflaxin</a:t>
            </a:r>
            <a:r>
              <a:rPr lang="en-CA" dirty="0"/>
              <a:t> in the sample solution.</a:t>
            </a:r>
          </a:p>
          <a:p>
            <a:pPr marL="158750" indent="0">
              <a:buNone/>
            </a:pPr>
            <a:endParaRPr lang="en-CA" dirty="0"/>
          </a:p>
          <a:p>
            <a:pPr marL="158750" indent="0">
              <a:buNone/>
            </a:pPr>
            <a:r>
              <a:rPr lang="en-CA" dirty="0"/>
              <a:t>After some incubation time, the nano particles are collected magnetically between two electrode films and dissociated antibodies are washed away. </a:t>
            </a:r>
          </a:p>
          <a:p>
            <a:pPr marL="158750" indent="0">
              <a:buNone/>
            </a:pPr>
            <a:r>
              <a:rPr lang="en-CA" dirty="0"/>
              <a:t>For a low concentration of the analyte, you would get more of the antibodies still attached to the nano sensors, resulting in increased distances between particles, which means high resistance between the two electrode sheets. This is what you see in the bottom left image. </a:t>
            </a:r>
          </a:p>
          <a:p>
            <a:pPr marL="158750" indent="0">
              <a:buNone/>
            </a:pPr>
            <a:endParaRPr lang="en-CA" dirty="0"/>
          </a:p>
          <a:p>
            <a:pPr marL="158750" indent="0">
              <a:buNone/>
            </a:pPr>
            <a:r>
              <a:rPr lang="en-CA" dirty="0"/>
              <a:t>Bottom right image shows the case for a high concentration of analyte.</a:t>
            </a:r>
          </a:p>
          <a:p>
            <a:pPr marL="158750" indent="0">
              <a:buNone/>
            </a:pPr>
            <a:endParaRPr lang="en-CA" dirty="0"/>
          </a:p>
          <a:p>
            <a:pPr marL="158750" indent="0">
              <a:buNone/>
            </a:pPr>
            <a:r>
              <a:rPr lang="en-CA" dirty="0"/>
              <a:t>In summary, </a:t>
            </a:r>
            <a:r>
              <a:rPr lang="en-CA" dirty="0" err="1"/>
              <a:t>biochemiresistor</a:t>
            </a:r>
            <a:r>
              <a:rPr lang="en-CA" dirty="0"/>
              <a:t> property of gold coated magnetic nano particles is based on this kind of displacement concept, where interaction between analyte and probe changes the distance between nano particles, thus affecting its electrical properties when collected to take measurements.</a:t>
            </a:r>
          </a:p>
          <a:p>
            <a:pPr marL="158750" indent="0">
              <a:buNone/>
            </a:pPr>
            <a:endParaRPr lang="en-CA" dirty="0"/>
          </a:p>
        </p:txBody>
      </p:sp>
    </p:spTree>
    <p:extLst>
      <p:ext uri="{BB962C8B-B14F-4D97-AF65-F5344CB8AC3E}">
        <p14:creationId xmlns:p14="http://schemas.microsoft.com/office/powerpoint/2010/main" val="215401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The procedure for the assay introduced by the paper is as follows:</a:t>
            </a:r>
          </a:p>
          <a:p>
            <a:pPr marL="158750" indent="0">
              <a:buNone/>
            </a:pPr>
            <a:endParaRPr lang="en-CA" dirty="0"/>
          </a:p>
          <a:p>
            <a:pPr marL="158750" indent="0">
              <a:buNone/>
            </a:pPr>
            <a:r>
              <a:rPr lang="en-CA" dirty="0"/>
              <a:t>First, nano sensors with surface modified DNA probes are mixed with sample containing the analyte for 30 mins in a rotating wheel.</a:t>
            </a:r>
          </a:p>
          <a:p>
            <a:pPr marL="158750" indent="0">
              <a:buNone/>
            </a:pPr>
            <a:endParaRPr lang="en-CA" dirty="0"/>
          </a:p>
          <a:p>
            <a:pPr marL="158750" indent="0">
              <a:buNone/>
            </a:pPr>
            <a:r>
              <a:rPr lang="en-CA" dirty="0"/>
              <a:t>Then, the nano sensors are collected magnetically on to electrode surface, and you do some washing to clear away everything else.</a:t>
            </a:r>
          </a:p>
          <a:p>
            <a:pPr marL="158750" indent="0">
              <a:buNone/>
            </a:pPr>
            <a:endParaRPr lang="en-CA" dirty="0"/>
          </a:p>
          <a:p>
            <a:pPr marL="158750" indent="0">
              <a:buNone/>
            </a:pPr>
            <a:r>
              <a:rPr lang="en-CA" dirty="0"/>
              <a:t>After that, you apply square wave voltammetry to obtain a voltammogram. You measure the peak current in the voltammogram, compare it to the calibration curve and determine concentration of the analyte.</a:t>
            </a:r>
          </a:p>
        </p:txBody>
      </p:sp>
    </p:spTree>
    <p:extLst>
      <p:ext uri="{BB962C8B-B14F-4D97-AF65-F5344CB8AC3E}">
        <p14:creationId xmlns:p14="http://schemas.microsoft.com/office/powerpoint/2010/main" val="1010726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To test the range of detection and to drive the calibration curve, experiments were done on three different matrixes spiked with different analyte concentrations ranging from 10 </a:t>
            </a:r>
            <a:r>
              <a:rPr lang="en-CA" dirty="0" err="1"/>
              <a:t>aM</a:t>
            </a:r>
            <a:r>
              <a:rPr lang="en-CA" dirty="0"/>
              <a:t> to 1 </a:t>
            </a:r>
            <a:r>
              <a:rPr lang="en-CA" dirty="0" err="1"/>
              <a:t>nM.</a:t>
            </a: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signal measured was the peak current difference before and after exposing sensors to the analyte samples. An example is shown in the top figure. The concentration was plotted against the difference between the two peaks.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You can see that in the calibration curve, red markers are samples measured in human blood, grey markers are measurements in human serum, white are measurements in PBS, which is an electrolyte properties similar to blood (like ion concentration and osmolality (solute concentration))</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You can see that the data measured in different matrixes are generally in agreement with each other and there is a nice linear relationship on the logarithmic scale.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limit of detection for the assay is 10 </a:t>
            </a:r>
            <a:r>
              <a:rPr lang="en-CA" dirty="0" err="1"/>
              <a:t>aM</a:t>
            </a:r>
            <a:endParaRPr lang="en-CA" dirty="0"/>
          </a:p>
          <a:p>
            <a:pPr marL="0" lvl="0" indent="0" algn="l" rtl="0">
              <a:spcBef>
                <a:spcPts val="0"/>
              </a:spcBef>
              <a:spcAft>
                <a:spcPts val="0"/>
              </a:spcAft>
              <a:buNone/>
            </a:pPr>
            <a:r>
              <a:rPr lang="en-CA" dirty="0"/>
              <a:t>--------------</a:t>
            </a:r>
          </a:p>
          <a:p>
            <a:pPr marL="0" lvl="0" indent="0" algn="l" rtl="0">
              <a:spcBef>
                <a:spcPts val="0"/>
              </a:spcBef>
              <a:spcAft>
                <a:spcPts val="0"/>
              </a:spcAft>
              <a:buNone/>
            </a:pPr>
            <a:r>
              <a:rPr lang="en-CA" dirty="0"/>
              <a:t>Diagram (a) Square-wave voltammograms (frequency 2 Hz, pulse amplitude 20 mV) obtained before and after exposure of the sensor to 1 </a:t>
            </a:r>
            <a:r>
              <a:rPr lang="en-CA" dirty="0" err="1"/>
              <a:t>pM</a:t>
            </a:r>
            <a:r>
              <a:rPr lang="en-CA" dirty="0"/>
              <a:t> synthetic miR-21 solution</a:t>
            </a:r>
          </a:p>
          <a:p>
            <a:pPr marL="0" lvl="0" indent="0" algn="l" rtl="0">
              <a:spcBef>
                <a:spcPts val="0"/>
              </a:spcBef>
              <a:spcAft>
                <a:spcPts val="0"/>
              </a:spcAft>
              <a:buNone/>
            </a:pPr>
            <a:r>
              <a:rPr lang="en-CA" dirty="0"/>
              <a:t>Diagram (b) calibration graph for target concentration in different matrixes</a:t>
            </a:r>
          </a:p>
          <a:p>
            <a:endParaRPr lang="en-CA" dirty="0"/>
          </a:p>
        </p:txBody>
      </p:sp>
    </p:spTree>
    <p:extLst>
      <p:ext uri="{BB962C8B-B14F-4D97-AF65-F5344CB8AC3E}">
        <p14:creationId xmlns:p14="http://schemas.microsoft.com/office/powerpoint/2010/main" val="537324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The paper briefly went over the selectivity of the assay.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we have data from current measurements on different kinds of targets. (a) is the data for complementary targets. (b) is for non-complementary targets. (c) is for targets with single base pair mismatch in the middle position.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White dots are measurements when there is no hybridization on the DNA probes of the sensors. Black dots are the measurements after hybridizing with the target.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see that at 2 Hz, there is highest current change for fully complementary targets. 9% less change for single mismatch targets, and very small change for non-complementary targets.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Just a side note: 2 Hz was selected as the optimal frequency for voltammetry based on current differences between these three kinds of target.</a:t>
            </a:r>
          </a:p>
        </p:txBody>
      </p:sp>
    </p:spTree>
    <p:extLst>
      <p:ext uri="{BB962C8B-B14F-4D97-AF65-F5344CB8AC3E}">
        <p14:creationId xmlns:p14="http://schemas.microsoft.com/office/powerpoint/2010/main" val="1065915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a &amp; b are square wave voltammogram</a:t>
            </a:r>
          </a:p>
          <a:p>
            <a:pPr marL="0" lvl="0" indent="0" algn="l" rtl="0">
              <a:spcBef>
                <a:spcPts val="0"/>
              </a:spcBef>
              <a:spcAft>
                <a:spcPts val="0"/>
              </a:spcAft>
              <a:buNone/>
            </a:pPr>
            <a:r>
              <a:rPr lang="en-US" dirty="0"/>
              <a:t>c and d are cyclic wave voltammogram</a:t>
            </a:r>
          </a:p>
          <a:p>
            <a:pPr marL="0" lvl="0" indent="0" algn="l" rtl="0">
              <a:spcBef>
                <a:spcPts val="0"/>
              </a:spcBef>
              <a:spcAft>
                <a:spcPts val="0"/>
              </a:spcAft>
              <a:buNone/>
            </a:pPr>
            <a:r>
              <a:rPr lang="en-US" dirty="0"/>
              <a:t>e &amp; f are normalized peak current from </a:t>
            </a:r>
            <a:r>
              <a:rPr lang="en-US" dirty="0">
                <a:solidFill>
                  <a:schemeClr val="dk1"/>
                </a:solidFill>
              </a:rPr>
              <a:t>square wave voltammogram</a:t>
            </a:r>
            <a:r>
              <a:rPr lang="en-US" dirty="0"/>
              <a:t> vs number of cycles</a:t>
            </a:r>
          </a:p>
          <a:p>
            <a:endParaRPr lang="en-CA" dirty="0"/>
          </a:p>
        </p:txBody>
      </p:sp>
    </p:spTree>
    <p:extLst>
      <p:ext uri="{BB962C8B-B14F-4D97-AF65-F5344CB8AC3E}">
        <p14:creationId xmlns:p14="http://schemas.microsoft.com/office/powerpoint/2010/main" val="40447779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30DF486-3438-A340-9F75-BB86BE289D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5" y="771706"/>
            <a:ext cx="7204245"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3/5/2023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sp>
        <p:nvSpPr>
          <p:cNvPr id="19" name="Rectangle 18"/>
          <p:cNvSpPr/>
          <p:nvPr userDrawn="1"/>
        </p:nvSpPr>
        <p:spPr>
          <a:xfrm>
            <a:off x="1" y="148936"/>
            <a:ext cx="2311648" cy="148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2288114" y="148936"/>
            <a:ext cx="2285296" cy="148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4573410" y="148936"/>
            <a:ext cx="2285296" cy="1489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858705" y="148936"/>
            <a:ext cx="2285296" cy="148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1" y="0"/>
            <a:ext cx="9143999" cy="1489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38951497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4911" y="1047144"/>
            <a:ext cx="4157035" cy="502703"/>
          </a:xfrm>
        </p:spPr>
        <p:txBody>
          <a:bodyPr anchor="b">
            <a:noAutofit/>
          </a:bodyPr>
          <a:lstStyle>
            <a:lvl1pPr marL="0" indent="0">
              <a:buNone/>
              <a:defRPr sz="2100" b="1" baseline="0">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4911" y="1638300"/>
            <a:ext cx="4157035"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7115" y="1047144"/>
            <a:ext cx="4195094" cy="502703"/>
          </a:xfrm>
        </p:spPr>
        <p:txBody>
          <a:bodyPr anchor="b">
            <a:normAutofit/>
          </a:bodyPr>
          <a:lstStyle>
            <a:lvl1pPr marL="0" indent="0">
              <a:buNone/>
              <a:defRPr sz="21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77115" y="1638300"/>
            <a:ext cx="4195094"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2" name="Date Placeholder 1"/>
          <p:cNvSpPr>
            <a:spLocks noGrp="1"/>
          </p:cNvSpPr>
          <p:nvPr>
            <p:ph type="dt" sz="half" idx="10"/>
          </p:nvPr>
        </p:nvSpPr>
        <p:spPr/>
        <p:txBody>
          <a:bodyPr/>
          <a:lstStyle/>
          <a:p>
            <a:fld id="{C17F432B-3FBE-4889-963D-BF97BFBB7D3F}" type="datetime1">
              <a:rPr lang="en-US" smtClean="0"/>
              <a:t>3/5/2023</a:t>
            </a:fld>
            <a:endParaRPr lang="en-US" dirty="0"/>
          </a:p>
        </p:txBody>
      </p:sp>
      <p:sp>
        <p:nvSpPr>
          <p:cNvPr id="12" name="Slide Number Placeholder 11"/>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65302353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6" name="Date Placeholder 5"/>
          <p:cNvSpPr>
            <a:spLocks noGrp="1"/>
          </p:cNvSpPr>
          <p:nvPr>
            <p:ph type="dt" sz="half" idx="10"/>
          </p:nvPr>
        </p:nvSpPr>
        <p:spPr/>
        <p:txBody>
          <a:bodyPr/>
          <a:lstStyle/>
          <a:p>
            <a:fld id="{310CCC04-1E76-41EE-A8AC-75AD85313D09}" type="datetime1">
              <a:rPr lang="en-US" smtClean="0"/>
              <a:t>3/5/2023</a:t>
            </a:fld>
            <a:endParaRPr lang="en-US" dirty="0"/>
          </a:p>
        </p:txBody>
      </p:sp>
      <p:sp>
        <p:nvSpPr>
          <p:cNvPr id="8" name="Slide Number Placeholder 7"/>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323775084"/>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3974A9E-84AC-4661-9381-CC35B09E47F7}" type="datetime1">
              <a:rPr lang="en-US" smtClean="0"/>
              <a:t>3/5/2023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1760255944"/>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_NoBkgr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8063253" y="4751482"/>
            <a:ext cx="885836" cy="187753"/>
          </a:xfrm>
        </p:spPr>
        <p:txBody>
          <a:bodyPr/>
          <a:lstStyle/>
          <a:p>
            <a:fld id="{1E55829F-8847-4C2A-8DD0-690EAD78E53F}" type="datetime1">
              <a:rPr lang="en-US" smtClean="0"/>
              <a:t>3/5/2023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8" name="Group 7">
            <a:extLst>
              <a:ext uri="{FF2B5EF4-FFF2-40B4-BE49-F238E27FC236}">
                <a16:creationId xmlns:a16="http://schemas.microsoft.com/office/drawing/2014/main" id="{CE2D4160-4A25-214B-B0DD-33C1D7760F82}"/>
              </a:ext>
            </a:extLst>
          </p:cNvPr>
          <p:cNvGrpSpPr/>
          <p:nvPr userDrawn="1"/>
        </p:nvGrpSpPr>
        <p:grpSpPr>
          <a:xfrm>
            <a:off x="0" y="0"/>
            <a:ext cx="9144000" cy="297873"/>
            <a:chOff x="0" y="0"/>
            <a:chExt cx="12192000" cy="397164"/>
          </a:xfrm>
        </p:grpSpPr>
        <p:sp>
          <p:nvSpPr>
            <p:cNvPr id="9" name="Rectangle 8">
              <a:extLst>
                <a:ext uri="{FF2B5EF4-FFF2-40B4-BE49-F238E27FC236}">
                  <a16:creationId xmlns:a16="http://schemas.microsoft.com/office/drawing/2014/main" id="{F7FFB46B-498F-AE4A-B9A7-4C6AB5B81AA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277A2065-ED1B-724B-9396-45C1760E61EB}"/>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BBD3DEAB-7BCF-4A44-8C12-F5B4318DA82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C530BD48-AC82-AD43-8C23-93AE5272CAC7}"/>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C026E371-D75A-604E-88BB-90AFCE90362A}"/>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542755652"/>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xt or 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47554"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3/5/2023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cxnSp>
        <p:nvCxnSpPr>
          <p:cNvPr id="12" name="Straight Connector 11"/>
          <p:cNvCxnSpPr/>
          <p:nvPr userDrawn="1"/>
        </p:nvCxnSpPr>
        <p:spPr>
          <a:xfrm>
            <a:off x="2947555"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2947555"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495300" y="1815270"/>
            <a:ext cx="8153400" cy="1585913"/>
          </a:xfrm>
        </p:spPr>
        <p:txBody>
          <a:bodyPr anchor="ctr">
            <a:normAutofit/>
          </a:bodyPr>
          <a:lstStyle>
            <a:lvl1pPr marL="0" indent="0" algn="ctr">
              <a:lnSpc>
                <a:spcPct val="100000"/>
              </a:lnSpc>
              <a:buNone/>
              <a:defRPr sz="210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2947555"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grpSp>
        <p:nvGrpSpPr>
          <p:cNvPr id="10" name="Group 9">
            <a:extLst>
              <a:ext uri="{FF2B5EF4-FFF2-40B4-BE49-F238E27FC236}">
                <a16:creationId xmlns:a16="http://schemas.microsoft.com/office/drawing/2014/main" id="{CD9AFB0B-41DD-F947-A857-F70C3043CB58}"/>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C76CD61E-7E92-D14D-9C2B-ACA64B9951C1}"/>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D7D0C72E-2BBA-454D-BD97-AC183A643FB8}"/>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CAA61640-FDAF-4345-8014-B6E2CE4F600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2874264D-D990-F44D-9800-EA8DF5CA515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856356CE-4984-C84D-82AE-A8CF95C81E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561970966"/>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xt or Quote with Photo">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762714" y="605901"/>
            <a:ext cx="4080486" cy="4083865"/>
          </a:xfrm>
        </p:spPr>
        <p:txBody>
          <a:bodyPr/>
          <a:lstStyle/>
          <a:p>
            <a:r>
              <a:rPr lang="en-US"/>
              <a:t>Click icon to add picture</a:t>
            </a:r>
          </a:p>
        </p:txBody>
      </p:sp>
      <p:sp>
        <p:nvSpPr>
          <p:cNvPr id="2" name="Title 1"/>
          <p:cNvSpPr>
            <a:spLocks noGrp="1"/>
          </p:cNvSpPr>
          <p:nvPr>
            <p:ph type="title" hasCustomPrompt="1"/>
          </p:nvPr>
        </p:nvSpPr>
        <p:spPr>
          <a:xfrm>
            <a:off x="640772"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3/5/2023</a:t>
            </a:fld>
            <a:endParaRPr lang="en-US" dirty="0"/>
          </a:p>
        </p:txBody>
      </p:sp>
      <p:sp>
        <p:nvSpPr>
          <p:cNvPr id="4" name="Footer Placeholder 3"/>
          <p:cNvSpPr>
            <a:spLocks noGrp="1"/>
          </p:cNvSpPr>
          <p:nvPr>
            <p:ph type="ftr" sz="quarter" idx="11"/>
          </p:nvPr>
        </p:nvSpPr>
        <p:spPr>
          <a:xfrm>
            <a:off x="194912" y="4751482"/>
            <a:ext cx="2915434"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a:xfrm>
            <a:off x="3359728" y="4751482"/>
            <a:ext cx="762000" cy="187753"/>
          </a:xfrm>
        </p:spPr>
        <p:txBody>
          <a:bodyPr/>
          <a:lstStyle/>
          <a:p>
            <a:r>
              <a:rPr lang="en-US" dirty="0"/>
              <a:t>PAGE  </a:t>
            </a:r>
            <a:fld id="{93005692-73BE-493E-93AB-ECD6027A7652}" type="slidenum">
              <a:rPr lang="en-US" smtClean="0"/>
              <a:pPr/>
              <a:t>‹#›</a:t>
            </a:fld>
            <a:endParaRPr lang="en-US" dirty="0"/>
          </a:p>
        </p:txBody>
      </p:sp>
      <p:sp>
        <p:nvSpPr>
          <p:cNvPr id="15" name="Text Placeholder 14"/>
          <p:cNvSpPr>
            <a:spLocks noGrp="1"/>
          </p:cNvSpPr>
          <p:nvPr>
            <p:ph type="body" sz="quarter" idx="13"/>
          </p:nvPr>
        </p:nvSpPr>
        <p:spPr>
          <a:xfrm>
            <a:off x="408707" y="1806769"/>
            <a:ext cx="3713021" cy="1585913"/>
          </a:xfrm>
        </p:spPr>
        <p:txBody>
          <a:bodyPr anchor="ctr">
            <a:normAutofit/>
          </a:bodyPr>
          <a:lstStyle>
            <a:lvl1pPr marL="0" indent="0" algn="ctr">
              <a:lnSpc>
                <a:spcPct val="100000"/>
              </a:lnSpc>
              <a:buNone/>
              <a:defRPr sz="165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640772"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cxnSp>
        <p:nvCxnSpPr>
          <p:cNvPr id="10" name="Straight Connector 9"/>
          <p:cNvCxnSpPr/>
          <p:nvPr userDrawn="1"/>
        </p:nvCxnSpPr>
        <p:spPr>
          <a:xfrm>
            <a:off x="640773"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640773"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6DF50DA-7B18-354A-ADC8-AE0388894B36}"/>
              </a:ext>
            </a:extLst>
          </p:cNvPr>
          <p:cNvGrpSpPr/>
          <p:nvPr userDrawn="1"/>
        </p:nvGrpSpPr>
        <p:grpSpPr>
          <a:xfrm>
            <a:off x="0" y="0"/>
            <a:ext cx="9144000" cy="297873"/>
            <a:chOff x="0" y="0"/>
            <a:chExt cx="12192000" cy="397164"/>
          </a:xfrm>
        </p:grpSpPr>
        <p:sp>
          <p:nvSpPr>
            <p:cNvPr id="13" name="Rectangle 12">
              <a:extLst>
                <a:ext uri="{FF2B5EF4-FFF2-40B4-BE49-F238E27FC236}">
                  <a16:creationId xmlns:a16="http://schemas.microsoft.com/office/drawing/2014/main" id="{FD30A8D4-6A5A-154F-B1A1-1EFA9143C0D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2ABD13B1-A03B-334C-8443-736D9DCC4D25}"/>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1AE77912-2640-D24A-B1C4-A778B4DEDB3F}"/>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C343BB98-0911-ED45-99DF-3136DA24B6D5}"/>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32DE1CE2-C376-9C45-BAD5-76783368CF28}"/>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184208661"/>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3/5/2023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B49E5936-8DDE-404C-8287-66CA0AC7109D}"/>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AF089031-6A5B-9449-87D7-7C5CDDC88BC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5F6C75A-9108-CA4F-8B66-B6CECA99FEA2}"/>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6ECF4384-BA6E-6245-8D88-99ED543B1D4E}"/>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1E6C63DE-AB2B-974A-A8EC-EA2603B292F2}"/>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67A2A04B-66A2-9349-97DE-C751FF6560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402686711"/>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3/5/2023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3EF584D0-0125-DD43-839D-88959E97F904}"/>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DD85CBA6-CECB-7248-880F-540A646F768D}"/>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F497680-B31E-0E4C-B43C-A3D9D08A4D9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91B6DF40-54B9-3B43-AE5C-98DAA975F99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56860022-B720-0147-9D04-01AA504D7011}"/>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4CE8E639-BFC3-EE48-B3BA-F70F153789ED}"/>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4238893097"/>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3">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3/5/2023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2C670234-9DB2-424E-8823-6A9DA1AF548A}"/>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4BDA2F90-2B7E-6F47-8B0A-F3C4FF1C9A5E}"/>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1927351F-0FF7-514A-8571-9BFEC244FE4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758888C3-9E25-4646-9D2D-E0F0EF3A8D49}"/>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511E38F-B04A-1742-90E3-F0CA0679C756}"/>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A8ED03F5-8D14-604E-AF5A-BBD1209FB81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455464723"/>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2919" y="3435927"/>
            <a:ext cx="8158163" cy="1198418"/>
          </a:xfrm>
          <a:noFill/>
        </p:spPr>
        <p:txBody>
          <a:bodyPr wrap="square" rtlCol="0" anchor="ctr" anchorCtr="1">
            <a:noAutofit/>
          </a:bodyPr>
          <a:lstStyle>
            <a:lvl1pPr algn="ctr">
              <a:defRPr lang="en-US" sz="1350" b="0" i="0" cap="none" baseline="0">
                <a:solidFill>
                  <a:schemeClr val="tx1"/>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3/5/2023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6" name="Group 15"/>
          <p:cNvGrpSpPr/>
          <p:nvPr userDrawn="1"/>
        </p:nvGrpSpPr>
        <p:grpSpPr>
          <a:xfrm>
            <a:off x="0" y="0"/>
            <a:ext cx="9144000" cy="297873"/>
            <a:chOff x="0" y="0"/>
            <a:chExt cx="12192000" cy="397164"/>
          </a:xfrm>
        </p:grpSpPr>
        <p:sp>
          <p:nvSpPr>
            <p:cNvPr id="17" name="Rectangle 16"/>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4" name="Picture 3">
            <a:extLst>
              <a:ext uri="{FF2B5EF4-FFF2-40B4-BE49-F238E27FC236}">
                <a16:creationId xmlns:a16="http://schemas.microsoft.com/office/drawing/2014/main" id="{08F22C7D-C1E2-3043-B369-F9AA670BFC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5" y="739190"/>
            <a:ext cx="4572108" cy="3056400"/>
          </a:xfrm>
          <a:prstGeom prst="rect">
            <a:avLst/>
          </a:prstGeom>
        </p:spPr>
      </p:pic>
    </p:spTree>
    <p:extLst>
      <p:ext uri="{BB962C8B-B14F-4D97-AF65-F5344CB8AC3E}">
        <p14:creationId xmlns:p14="http://schemas.microsoft.com/office/powerpoint/2010/main" val="240917583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3/5/2023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5" name="Picture 14">
            <a:extLst>
              <a:ext uri="{FF2B5EF4-FFF2-40B4-BE49-F238E27FC236}">
                <a16:creationId xmlns:a16="http://schemas.microsoft.com/office/drawing/2014/main" id="{BBE1A07C-8552-0542-9BF7-2A61006340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2310786861"/>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_AL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069" y="3512127"/>
            <a:ext cx="8043863" cy="1169837"/>
          </a:xfrm>
          <a:noFill/>
        </p:spPr>
        <p:txBody>
          <a:bodyPr wrap="square" rtlCol="0" anchor="ctr" anchorCtr="1">
            <a:noAutofit/>
          </a:bodyPr>
          <a:lstStyle>
            <a:lvl1pPr marL="0" algn="ctr">
              <a:lnSpc>
                <a:spcPct val="75000"/>
              </a:lnSpc>
              <a:defRPr lang="en-US" sz="1350" b="0" i="0">
                <a:solidFill>
                  <a:schemeClr val="bg1">
                    <a:alpha val="81000"/>
                  </a:schemeClr>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3/5/2023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739190"/>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677202205"/>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losing Slide_Y+W">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3/5/2023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pic>
        <p:nvPicPr>
          <p:cNvPr id="13" name="Picture 12">
            <a:extLst>
              <a:ext uri="{FF2B5EF4-FFF2-40B4-BE49-F238E27FC236}">
                <a16:creationId xmlns:a16="http://schemas.microsoft.com/office/drawing/2014/main" id="{80E1138C-7163-9A4A-A564-778DB5FD9F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4" name="Picture 13">
            <a:extLst>
              <a:ext uri="{FF2B5EF4-FFF2-40B4-BE49-F238E27FC236}">
                <a16:creationId xmlns:a16="http://schemas.microsoft.com/office/drawing/2014/main" id="{FB69222D-1DFB-B94F-A392-6FB5C5B2444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grpSp>
        <p:nvGrpSpPr>
          <p:cNvPr id="15" name="Group 14">
            <a:extLst>
              <a:ext uri="{FF2B5EF4-FFF2-40B4-BE49-F238E27FC236}">
                <a16:creationId xmlns:a16="http://schemas.microsoft.com/office/drawing/2014/main" id="{D1AB13A6-01B3-1349-A6AD-A8DCEA6BDA15}"/>
              </a:ext>
            </a:extLst>
          </p:cNvPr>
          <p:cNvGrpSpPr/>
          <p:nvPr userDrawn="1"/>
        </p:nvGrpSpPr>
        <p:grpSpPr>
          <a:xfrm>
            <a:off x="0" y="0"/>
            <a:ext cx="9144000" cy="297873"/>
            <a:chOff x="0" y="0"/>
            <a:chExt cx="12192000" cy="397164"/>
          </a:xfrm>
        </p:grpSpPr>
        <p:sp>
          <p:nvSpPr>
            <p:cNvPr id="22" name="Rectangle 21">
              <a:extLst>
                <a:ext uri="{FF2B5EF4-FFF2-40B4-BE49-F238E27FC236}">
                  <a16:creationId xmlns:a16="http://schemas.microsoft.com/office/drawing/2014/main" id="{75457A8D-1152-354E-8405-E7836A69DB9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a:extLst>
                <a:ext uri="{FF2B5EF4-FFF2-40B4-BE49-F238E27FC236}">
                  <a16:creationId xmlns:a16="http://schemas.microsoft.com/office/drawing/2014/main" id="{D96C2F31-E470-6645-AE27-62977010A974}"/>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a:extLst>
                <a:ext uri="{FF2B5EF4-FFF2-40B4-BE49-F238E27FC236}">
                  <a16:creationId xmlns:a16="http://schemas.microsoft.com/office/drawing/2014/main" id="{5E072F41-1CDC-9A4B-83F9-B151523E9C1C}"/>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a:extLst>
                <a:ext uri="{FF2B5EF4-FFF2-40B4-BE49-F238E27FC236}">
                  <a16:creationId xmlns:a16="http://schemas.microsoft.com/office/drawing/2014/main" id="{589C2FE9-5C87-5445-A800-5C3665B8FE4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a:extLst>
                <a:ext uri="{FF2B5EF4-FFF2-40B4-BE49-F238E27FC236}">
                  <a16:creationId xmlns:a16="http://schemas.microsoft.com/office/drawing/2014/main" id="{523FE15A-B47A-1D41-B98B-5F1FD8269627}"/>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28" name="Picture 27">
            <a:extLst>
              <a:ext uri="{FF2B5EF4-FFF2-40B4-BE49-F238E27FC236}">
                <a16:creationId xmlns:a16="http://schemas.microsoft.com/office/drawing/2014/main" id="{5CB9D5B6-576E-A84E-B496-E9FDEC47ABD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85946" y="603820"/>
            <a:ext cx="4572108" cy="3056400"/>
          </a:xfrm>
          <a:prstGeom prst="rect">
            <a:avLst/>
          </a:prstGeom>
        </p:spPr>
      </p:pic>
    </p:spTree>
    <p:extLst>
      <p:ext uri="{BB962C8B-B14F-4D97-AF65-F5344CB8AC3E}">
        <p14:creationId xmlns:p14="http://schemas.microsoft.com/office/powerpoint/2010/main" val="727249307"/>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_Y+W_ALT">
    <p:bg>
      <p:bgPr>
        <a:solidFill>
          <a:schemeClr val="tx1"/>
        </a:soli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3/5/2023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599348"/>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447C4EF9-A5C2-5947-9C94-BD3C8A011B2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7" name="Picture 16">
            <a:extLst>
              <a:ext uri="{FF2B5EF4-FFF2-40B4-BE49-F238E27FC236}">
                <a16:creationId xmlns:a16="http://schemas.microsoft.com/office/drawing/2014/main" id="{AB13A5EE-7ACD-F44B-B9D4-9E14E16B8E1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spTree>
    <p:extLst>
      <p:ext uri="{BB962C8B-B14F-4D97-AF65-F5344CB8AC3E}">
        <p14:creationId xmlns:p14="http://schemas.microsoft.com/office/powerpoint/2010/main" val="286165044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Black">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842B6A-813C-FA45-B88D-CE413A77FF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6" y="771706"/>
            <a:ext cx="6941198"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3/5/2023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5" name="Group 14"/>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91277092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p:bg>
      <p:bgPr>
        <a:solidFill>
          <a:schemeClr val="tx1"/>
        </a:solidFill>
        <a:effectLst/>
      </p:bgPr>
    </p:bg>
    <p:spTree>
      <p:nvGrpSpPr>
        <p:cNvPr id="1" name=""/>
        <p:cNvGrpSpPr/>
        <p:nvPr/>
      </p:nvGrpSpPr>
      <p:grpSpPr>
        <a:xfrm>
          <a:off x="0" y="0"/>
          <a:ext cx="0" cy="0"/>
          <a:chOff x="0" y="0"/>
          <a:chExt cx="0" cy="0"/>
        </a:xfrm>
      </p:grpSpPr>
      <p:sp>
        <p:nvSpPr>
          <p:cNvPr id="18"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3/5/2023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Rectangle 27"/>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50F173A6-3ACA-4942-AF2C-D0B120EE61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6307794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baseline="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D4B0C9-B47E-4B33-A656-C78D1805DA95}" type="datetime1">
              <a:rPr lang="en-US" smtClean="0"/>
              <a:t>3/5/2023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3536349110"/>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M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5555773"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1</a:t>
            </a:r>
          </a:p>
        </p:txBody>
      </p:sp>
      <p:sp>
        <p:nvSpPr>
          <p:cNvPr id="9" name="Text Placeholder 7"/>
          <p:cNvSpPr>
            <a:spLocks noGrp="1"/>
          </p:cNvSpPr>
          <p:nvPr>
            <p:ph type="body" sz="quarter" idx="14" hasCustomPrompt="1"/>
          </p:nvPr>
        </p:nvSpPr>
        <p:spPr>
          <a:xfrm>
            <a:off x="6681169"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2</a:t>
            </a:r>
          </a:p>
        </p:txBody>
      </p:sp>
      <p:sp>
        <p:nvSpPr>
          <p:cNvPr id="10" name="Text Placeholder 7"/>
          <p:cNvSpPr>
            <a:spLocks noGrp="1"/>
          </p:cNvSpPr>
          <p:nvPr>
            <p:ph type="body" sz="quarter" idx="15" hasCustomPrompt="1"/>
          </p:nvPr>
        </p:nvSpPr>
        <p:spPr>
          <a:xfrm>
            <a:off x="7806565" y="513795"/>
            <a:ext cx="1065644" cy="214539"/>
          </a:xfrm>
        </p:spPr>
        <p:txBody>
          <a:bodyPr anchor="ctr">
            <a:noAutofit/>
          </a:bodyPr>
          <a:lstStyle>
            <a:lvl1pPr marL="0" indent="0" algn="ctr">
              <a:buNone/>
              <a:defRPr sz="825" b="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3</a:t>
            </a:r>
          </a:p>
        </p:txBody>
      </p:sp>
      <p:sp>
        <p:nvSpPr>
          <p:cNvPr id="7" name="Date Placeholder 6"/>
          <p:cNvSpPr>
            <a:spLocks noGrp="1"/>
          </p:cNvSpPr>
          <p:nvPr>
            <p:ph type="dt" sz="half" idx="16"/>
          </p:nvPr>
        </p:nvSpPr>
        <p:spPr/>
        <p:txBody>
          <a:bodyPr/>
          <a:lstStyle/>
          <a:p>
            <a:fld id="{48C228CE-C572-4AF5-9728-AA6E475873DD}" type="datetime1">
              <a:rPr lang="en-US" smtClean="0"/>
              <a:t>3/5/2023</a:t>
            </a:fld>
            <a:endParaRPr lang="en-US" dirty="0"/>
          </a:p>
        </p:txBody>
      </p:sp>
      <p:sp>
        <p:nvSpPr>
          <p:cNvPr id="12" name="Slide Number Placeholder 11"/>
          <p:cNvSpPr>
            <a:spLocks noGrp="1"/>
          </p:cNvSpPr>
          <p:nvPr>
            <p:ph type="sldNum" sz="quarter" idx="18"/>
          </p:nvPr>
        </p:nvSpPr>
        <p:spPr/>
        <p:txBody>
          <a:bodyPr/>
          <a:lstStyle/>
          <a:p>
            <a:r>
              <a:rPr lang="en-US" dirty="0"/>
              <a:t>PAGE  </a:t>
            </a:r>
            <a:fld id="{93005692-73BE-493E-93AB-ECD6027A7652}" type="slidenum">
              <a:rPr lang="en-US" smtClean="0"/>
              <a:pPr/>
              <a:t>‹#›</a:t>
            </a:fld>
            <a:endParaRPr lang="en-US" dirty="0"/>
          </a:p>
        </p:txBody>
      </p:sp>
      <p:sp>
        <p:nvSpPr>
          <p:cNvPr id="4" name="Title 3"/>
          <p:cNvSpPr>
            <a:spLocks noGrp="1"/>
          </p:cNvSpPr>
          <p:nvPr>
            <p:ph type="title"/>
          </p:nvPr>
        </p:nvSpPr>
        <p:spPr>
          <a:xfrm>
            <a:off x="194913" y="325582"/>
            <a:ext cx="5284561" cy="671945"/>
          </a:xfrm>
        </p:spPr>
        <p:txBody>
          <a:bodyPr/>
          <a:lstStyle>
            <a:lvl1pPr>
              <a:defRPr b="1" cap="all" baseline="0"/>
            </a:lvl1pPr>
          </a:lstStyle>
          <a:p>
            <a:r>
              <a:rPr lang="en-US"/>
              <a:t>Click to edit Master title style</a:t>
            </a:r>
            <a:endParaRPr lang="en-US" dirty="0"/>
          </a:p>
        </p:txBody>
      </p:sp>
    </p:spTree>
    <p:extLst>
      <p:ext uri="{BB962C8B-B14F-4D97-AF65-F5344CB8AC3E}">
        <p14:creationId xmlns:p14="http://schemas.microsoft.com/office/powerpoint/2010/main" val="3899793856"/>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2" y="1282304"/>
            <a:ext cx="7049630" cy="2139553"/>
          </a:xfrm>
        </p:spPr>
        <p:txBody>
          <a:bodyPr anchor="b">
            <a:normAutofit/>
          </a:bodyPr>
          <a:lstStyle>
            <a:lvl1pPr algn="l">
              <a:defRPr sz="3000" b="1" cap="all" baseline="0">
                <a:solidFill>
                  <a:schemeClr val="tx1"/>
                </a:solidFill>
              </a:defRPr>
            </a:lvl1pPr>
          </a:lstStyle>
          <a:p>
            <a:r>
              <a:rPr lang="en-US" dirty="0"/>
              <a:t>CLICK TO EDIT MASTER</a:t>
            </a:r>
            <a:br>
              <a:rPr lang="en-US" dirty="0"/>
            </a:br>
            <a:r>
              <a:rPr lang="en-US" dirty="0"/>
              <a:t>SECTION TITLE SLIDE</a:t>
            </a:r>
          </a:p>
        </p:txBody>
      </p:sp>
      <p:sp>
        <p:nvSpPr>
          <p:cNvPr id="3" name="Text Placeholder 2"/>
          <p:cNvSpPr>
            <a:spLocks noGrp="1"/>
          </p:cNvSpPr>
          <p:nvPr>
            <p:ph type="body" idx="1"/>
          </p:nvPr>
        </p:nvSpPr>
        <p:spPr>
          <a:xfrm>
            <a:off x="194912" y="3442098"/>
            <a:ext cx="7049630" cy="1125140"/>
          </a:xfrm>
        </p:spPr>
        <p:txBody>
          <a:bodyPr>
            <a:normAutofit/>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26D43AC-4B94-471D-A170-0D88FCD1FB54}" type="datetime1">
              <a:rPr lang="en-US" smtClean="0"/>
              <a:t>3/5/2023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45736306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Header_AL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91" y="2421150"/>
            <a:ext cx="6577965" cy="909042"/>
          </a:xfrm>
        </p:spPr>
        <p:txBody>
          <a:bodyPr anchor="b">
            <a:noAutofit/>
          </a:bodyPr>
          <a:lstStyle>
            <a:lvl1pPr algn="l">
              <a:defRPr sz="3000" b="1" cap="all" baseline="0">
                <a:solidFill>
                  <a:schemeClr val="tx1"/>
                </a:solidFill>
                <a:latin typeface="+mj-lt"/>
              </a:defRPr>
            </a:lvl1pPr>
          </a:lstStyle>
          <a:p>
            <a:r>
              <a:rPr lang="en-US" dirty="0"/>
              <a:t>CLICK TO EDIT MASTER</a:t>
            </a:r>
            <a:br>
              <a:rPr lang="en-US" dirty="0"/>
            </a:br>
            <a:r>
              <a:rPr lang="en-US" dirty="0"/>
              <a:t>SECTION TITLE SLIDE OPTION 2</a:t>
            </a:r>
          </a:p>
        </p:txBody>
      </p:sp>
      <p:sp>
        <p:nvSpPr>
          <p:cNvPr id="3" name="Subtitle 2"/>
          <p:cNvSpPr>
            <a:spLocks noGrp="1"/>
          </p:cNvSpPr>
          <p:nvPr>
            <p:ph type="subTitle" idx="1"/>
          </p:nvPr>
        </p:nvSpPr>
        <p:spPr bwMode="gray">
          <a:xfrm>
            <a:off x="720391" y="3336065"/>
            <a:ext cx="6577965" cy="499912"/>
          </a:xfrm>
        </p:spPr>
        <p:txBody>
          <a:bodyPr anchor="t">
            <a:normAutofit/>
          </a:bodyPr>
          <a:lstStyle>
            <a:lvl1pPr marL="0" indent="0" algn="l">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063253" y="4751482"/>
            <a:ext cx="885836" cy="187753"/>
          </a:xfrm>
        </p:spPr>
        <p:txBody>
          <a:bodyPr/>
          <a:lstStyle/>
          <a:p>
            <a:fld id="{72EFF9E2-52BD-4C8D-9C57-79F661DB94A1}" type="datetime1">
              <a:rPr lang="en-US" smtClean="0"/>
              <a:t>3/5/2023</a:t>
            </a:fld>
            <a:endParaRPr lang="en-US" dirty="0"/>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4" name="Group 13"/>
          <p:cNvGrpSpPr/>
          <p:nvPr userDrawn="1"/>
        </p:nvGrpSpPr>
        <p:grpSpPr>
          <a:xfrm>
            <a:off x="0" y="0"/>
            <a:ext cx="9144000" cy="297873"/>
            <a:chOff x="0" y="0"/>
            <a:chExt cx="12192000" cy="397164"/>
          </a:xfrm>
        </p:grpSpPr>
        <p:sp>
          <p:nvSpPr>
            <p:cNvPr id="15" name="Rectangle 14"/>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28488150"/>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194912" y="1059873"/>
            <a:ext cx="4190141"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8244" y="1059873"/>
            <a:ext cx="4243965"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81881F3-AB4F-4026-8B03-DBF7475676B1}" type="datetime1">
              <a:rPr lang="en-US" smtClean="0"/>
              <a:t>3/5/2023</a:t>
            </a:fld>
            <a:endParaRPr lang="en-US" dirty="0"/>
          </a:p>
        </p:txBody>
      </p:sp>
      <p:sp>
        <p:nvSpPr>
          <p:cNvPr id="10" name="Slide Number Placeholder 9"/>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93226971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D18FC7-EB3D-A142-853C-7A6BC4BDE92C}"/>
              </a:ext>
            </a:extLst>
          </p:cNvPr>
          <p:cNvPicPr>
            <a:picLocks noChangeAspect="1"/>
          </p:cNvPicPr>
          <p:nvPr userDrawn="1"/>
        </p:nvPicPr>
        <p:blipFill>
          <a:blip r:embed="rId24" cstate="hqprint">
            <a:extLst>
              <a:ext uri="{28A0092B-C50C-407E-A947-70E740481C1C}">
                <a14:useLocalDpi xmlns:a14="http://schemas.microsoft.com/office/drawing/2010/main" val="0"/>
              </a:ext>
            </a:extLst>
          </a:blip>
          <a:stretch>
            <a:fillRect/>
          </a:stretch>
        </p:blipFill>
        <p:spPr>
          <a:xfrm>
            <a:off x="6614927" y="4492861"/>
            <a:ext cx="2446874" cy="675000"/>
          </a:xfrm>
          <a:prstGeom prst="rect">
            <a:avLst/>
          </a:prstGeom>
        </p:spPr>
      </p:pic>
      <p:sp>
        <p:nvSpPr>
          <p:cNvPr id="2" name="Title Placeholder 1"/>
          <p:cNvSpPr>
            <a:spLocks noGrp="1"/>
          </p:cNvSpPr>
          <p:nvPr>
            <p:ph type="title"/>
          </p:nvPr>
        </p:nvSpPr>
        <p:spPr>
          <a:xfrm>
            <a:off x="194913" y="325582"/>
            <a:ext cx="8677297" cy="6719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4912" y="1059873"/>
            <a:ext cx="8677297" cy="3446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53510" y="4751482"/>
            <a:ext cx="885836"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5FDFC970-B950-4395-A833-47227D4A68CA}" type="datetime1">
              <a:rPr lang="en-US" smtClean="0"/>
              <a:t>3/5/2023</a:t>
            </a:fld>
            <a:endParaRPr lang="en-US" dirty="0"/>
          </a:p>
        </p:txBody>
      </p:sp>
      <p:sp>
        <p:nvSpPr>
          <p:cNvPr id="6" name="Slide Number Placeholder 5"/>
          <p:cNvSpPr>
            <a:spLocks noGrp="1"/>
          </p:cNvSpPr>
          <p:nvPr>
            <p:ph type="sldNum" sz="quarter" idx="4"/>
          </p:nvPr>
        </p:nvSpPr>
        <p:spPr>
          <a:xfrm>
            <a:off x="4191000" y="4751482"/>
            <a:ext cx="762000"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PAGE  </a:t>
            </a:r>
            <a:fld id="{93005692-73BE-493E-93AB-ECD6027A7652}" type="slidenum">
              <a:rPr lang="en-US" smtClean="0"/>
              <a:pPr/>
              <a:t>‹#›</a:t>
            </a:fld>
            <a:endParaRPr lang="en-US" dirty="0"/>
          </a:p>
        </p:txBody>
      </p:sp>
      <p:grpSp>
        <p:nvGrpSpPr>
          <p:cNvPr id="9" name="Group 8"/>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ectangle 16"/>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08677520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spd="slow">
    <p:push dir="u"/>
  </p:transition>
  <p:hf hdr="0" dt="0"/>
  <p:txStyles>
    <p:titleStyle>
      <a:lvl1pPr algn="l" defTabSz="685800" rtl="0" eaLnBrk="1" latinLnBrk="0" hangingPunct="1">
        <a:lnSpc>
          <a:spcPct val="85000"/>
        </a:lnSpc>
        <a:spcBef>
          <a:spcPct val="0"/>
        </a:spcBef>
        <a:buNone/>
        <a:defRPr sz="2700" b="1" kern="1200" spc="38" baseline="0">
          <a:solidFill>
            <a:schemeClr val="tx1"/>
          </a:solidFill>
          <a:latin typeface="+mj-lt"/>
          <a:ea typeface="+mj-ea"/>
          <a:cs typeface="+mj-cs"/>
        </a:defRPr>
      </a:lvl1pPr>
    </p:titleStyle>
    <p:bodyStyle>
      <a:lvl1pPr marL="216694" indent="-216694" algn="l" defTabSz="685800" rtl="0" eaLnBrk="1" latinLnBrk="0" hangingPunct="1">
        <a:lnSpc>
          <a:spcPct val="100000"/>
        </a:lnSpc>
        <a:spcBef>
          <a:spcPts val="600"/>
        </a:spcBef>
        <a:spcAft>
          <a:spcPts val="600"/>
        </a:spcAft>
        <a:buClr>
          <a:schemeClr val="tx1"/>
        </a:buClr>
        <a:buSzPct val="85000"/>
        <a:buFont typeface="Wingdings" charset="2"/>
        <a:buChar char="§"/>
        <a:defRPr sz="1800" kern="1200">
          <a:solidFill>
            <a:schemeClr val="tx1"/>
          </a:solidFill>
          <a:latin typeface="+mn-lt"/>
          <a:ea typeface="+mn-ea"/>
          <a:cs typeface="+mn-cs"/>
        </a:defRPr>
      </a:lvl1pPr>
      <a:lvl2pPr marL="5143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500" kern="1200">
          <a:solidFill>
            <a:schemeClr val="tx1"/>
          </a:solidFill>
          <a:latin typeface="+mn-lt"/>
          <a:ea typeface="+mn-ea"/>
          <a:cs typeface="+mn-cs"/>
        </a:defRPr>
      </a:lvl2pPr>
      <a:lvl3pPr marL="8572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350" kern="1200">
          <a:solidFill>
            <a:schemeClr val="tx1"/>
          </a:solidFill>
          <a:latin typeface="+mn-lt"/>
          <a:ea typeface="+mn-ea"/>
          <a:cs typeface="+mn-cs"/>
        </a:defRPr>
      </a:lvl3pPr>
      <a:lvl4pPr marL="12001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4pPr>
      <a:lvl5pPr marL="15430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pubs.acs.org/doi/10.1021/cm8025329" TargetMode="External"/><Relationship Id="rId2" Type="http://schemas.openxmlformats.org/officeDocument/2006/relationships/hyperlink" Target="https://biomarkerres.biomedcentral.com/articles/10.1186/s40364-021-00272-1#Tab2" TargetMode="External"/><Relationship Id="rId1" Type="http://schemas.openxmlformats.org/officeDocument/2006/relationships/slideLayout" Target="../slideLayouts/slideLayout5.xml"/><Relationship Id="rId4" Type="http://schemas.openxmlformats.org/officeDocument/2006/relationships/hyperlink" Target="https://onlinelibrary.wiley.com/doi/epdf/10.1002/anie.20120235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0125-2063-8585-0E8B-1A9C09EA9597}"/>
              </a:ext>
            </a:extLst>
          </p:cNvPr>
          <p:cNvSpPr>
            <a:spLocks noGrp="1"/>
          </p:cNvSpPr>
          <p:nvPr>
            <p:ph type="ctrTitle"/>
          </p:nvPr>
        </p:nvSpPr>
        <p:spPr>
          <a:xfrm>
            <a:off x="339555" y="771706"/>
            <a:ext cx="7848482" cy="2307250"/>
          </a:xfrm>
        </p:spPr>
        <p:txBody>
          <a:bodyPr/>
          <a:lstStyle/>
          <a:p>
            <a:r>
              <a:rPr lang="en-US" dirty="0"/>
              <a:t>Nucleic acid hybridization on an electrically reconfigurable network of gold-coated magnetic nanoparticles enables microRNA detection in blood</a:t>
            </a:r>
            <a:endParaRPr lang="en-CA" dirty="0"/>
          </a:p>
        </p:txBody>
      </p:sp>
      <p:sp>
        <p:nvSpPr>
          <p:cNvPr id="3" name="Subtitle 2">
            <a:extLst>
              <a:ext uri="{FF2B5EF4-FFF2-40B4-BE49-F238E27FC236}">
                <a16:creationId xmlns:a16="http://schemas.microsoft.com/office/drawing/2014/main" id="{CE4AF669-12C3-2ADE-C7C8-9C1544AA55AC}"/>
              </a:ext>
            </a:extLst>
          </p:cNvPr>
          <p:cNvSpPr>
            <a:spLocks noGrp="1"/>
          </p:cNvSpPr>
          <p:nvPr>
            <p:ph type="subTitle" idx="1"/>
          </p:nvPr>
        </p:nvSpPr>
        <p:spPr/>
        <p:txBody>
          <a:bodyPr/>
          <a:lstStyle/>
          <a:p>
            <a:pPr marL="0" lvl="0" indent="0" algn="l" rtl="0">
              <a:spcBef>
                <a:spcPts val="0"/>
              </a:spcBef>
              <a:spcAft>
                <a:spcPts val="0"/>
              </a:spcAft>
              <a:buNone/>
            </a:pPr>
            <a:r>
              <a:rPr lang="en-US" dirty="0"/>
              <a:t>March 7, 2022     </a:t>
            </a:r>
          </a:p>
          <a:p>
            <a:pPr marL="0" lvl="0" indent="0" algn="l" rtl="0">
              <a:spcBef>
                <a:spcPts val="0"/>
              </a:spcBef>
              <a:spcAft>
                <a:spcPts val="0"/>
              </a:spcAft>
              <a:buNone/>
            </a:pPr>
            <a:r>
              <a:rPr lang="en-US" dirty="0" err="1"/>
              <a:t>Chunlin</a:t>
            </a:r>
            <a:r>
              <a:rPr lang="en-US" dirty="0"/>
              <a:t> Min</a:t>
            </a:r>
          </a:p>
          <a:p>
            <a:endParaRPr lang="en-CA" dirty="0"/>
          </a:p>
        </p:txBody>
      </p:sp>
      <p:sp>
        <p:nvSpPr>
          <p:cNvPr id="5" name="Slide Number Placeholder 4">
            <a:extLst>
              <a:ext uri="{FF2B5EF4-FFF2-40B4-BE49-F238E27FC236}">
                <a16:creationId xmlns:a16="http://schemas.microsoft.com/office/drawing/2014/main" id="{81A84CB1-3A7E-10BE-0A29-F9E90DD06859}"/>
              </a:ext>
            </a:extLst>
          </p:cNvPr>
          <p:cNvSpPr>
            <a:spLocks noGrp="1"/>
          </p:cNvSpPr>
          <p:nvPr>
            <p:ph type="sldNum" sz="quarter" idx="12"/>
          </p:nvPr>
        </p:nvSpPr>
        <p:spPr/>
        <p:txBody>
          <a:bodyPr/>
          <a:lstStyle/>
          <a:p>
            <a:fld id="{93005692-73BE-493E-93AB-ECD6027A7652}" type="slidenum">
              <a:rPr lang="en-US" smtClean="0"/>
              <a:pPr/>
              <a:t>1</a:t>
            </a:fld>
            <a:endParaRPr lang="en-US" dirty="0"/>
          </a:p>
        </p:txBody>
      </p:sp>
    </p:spTree>
    <p:extLst>
      <p:ext uri="{BB962C8B-B14F-4D97-AF65-F5344CB8AC3E}">
        <p14:creationId xmlns:p14="http://schemas.microsoft.com/office/powerpoint/2010/main" val="139018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D8528-9029-AC6F-6C0C-7C76CED373C3}"/>
              </a:ext>
            </a:extLst>
          </p:cNvPr>
          <p:cNvSpPr>
            <a:spLocks noGrp="1"/>
          </p:cNvSpPr>
          <p:nvPr>
            <p:ph type="title"/>
          </p:nvPr>
        </p:nvSpPr>
        <p:spPr/>
        <p:txBody>
          <a:bodyPr/>
          <a:lstStyle/>
          <a:p>
            <a:r>
              <a:rPr lang="en-CA" dirty="0"/>
              <a:t>Introduction</a:t>
            </a:r>
          </a:p>
        </p:txBody>
      </p:sp>
      <p:sp>
        <p:nvSpPr>
          <p:cNvPr id="3" name="Content Placeholder 2">
            <a:extLst>
              <a:ext uri="{FF2B5EF4-FFF2-40B4-BE49-F238E27FC236}">
                <a16:creationId xmlns:a16="http://schemas.microsoft.com/office/drawing/2014/main" id="{FD158F7B-1640-F9CE-8E7A-BD8A2638F58D}"/>
              </a:ext>
            </a:extLst>
          </p:cNvPr>
          <p:cNvSpPr>
            <a:spLocks noGrp="1"/>
          </p:cNvSpPr>
          <p:nvPr>
            <p:ph idx="1"/>
          </p:nvPr>
        </p:nvSpPr>
        <p:spPr/>
        <p:txBody>
          <a:bodyPr/>
          <a:lstStyle/>
          <a:p>
            <a:pPr marL="400050" indent="-285750">
              <a:spcBef>
                <a:spcPts val="0"/>
              </a:spcBef>
              <a:spcAft>
                <a:spcPts val="0"/>
              </a:spcAft>
              <a:buSzPts val="1800"/>
            </a:pPr>
            <a:r>
              <a:rPr lang="en-US" dirty="0"/>
              <a:t>Immense interest in quantifying microRNA across broad ranges and in ultra low amounts using direct analysis from whole blood</a:t>
            </a:r>
          </a:p>
          <a:p>
            <a:pPr marL="697706" lvl="1" indent="-285750">
              <a:spcBef>
                <a:spcPts val="0"/>
              </a:spcBef>
              <a:spcAft>
                <a:spcPts val="0"/>
              </a:spcAft>
              <a:buSzPts val="1800"/>
            </a:pPr>
            <a:r>
              <a:rPr lang="en-US" dirty="0"/>
              <a:t>Important diagnosis and prognosis values</a:t>
            </a:r>
          </a:p>
          <a:p>
            <a:pPr marL="697706" lvl="1" indent="-285750">
              <a:spcBef>
                <a:spcPts val="0"/>
              </a:spcBef>
              <a:spcAft>
                <a:spcPts val="0"/>
              </a:spcAft>
              <a:buSzPts val="1800"/>
            </a:pPr>
            <a:r>
              <a:rPr lang="en-US" dirty="0"/>
              <a:t>Early detection of cancer, monitor disease progression, </a:t>
            </a:r>
            <a:r>
              <a:rPr lang="en-US" dirty="0" err="1"/>
              <a:t>etc</a:t>
            </a:r>
            <a:endParaRPr lang="en-US" dirty="0"/>
          </a:p>
          <a:p>
            <a:pPr marL="400050" indent="-285750">
              <a:spcBef>
                <a:spcPts val="0"/>
              </a:spcBef>
              <a:spcAft>
                <a:spcPts val="0"/>
              </a:spcAft>
              <a:buSzPts val="1800"/>
            </a:pPr>
            <a:r>
              <a:rPr lang="en-US" dirty="0"/>
              <a:t>This paper presents a method using a network of gold coated magnetic nanoparticles (</a:t>
            </a:r>
            <a:r>
              <a:rPr lang="en-US" dirty="0" err="1"/>
              <a:t>Au@MNP</a:t>
            </a:r>
            <a:r>
              <a:rPr lang="en-US" dirty="0"/>
              <a:t>) modified with probe DNA (</a:t>
            </a:r>
            <a:r>
              <a:rPr lang="en-US" dirty="0" err="1"/>
              <a:t>DNA-Au@MNP</a:t>
            </a:r>
            <a:r>
              <a:rPr lang="en-US" dirty="0"/>
              <a:t>) to detect concentrations of microRNA from 10 </a:t>
            </a:r>
            <a:r>
              <a:rPr lang="en-US" dirty="0" err="1"/>
              <a:t>aM</a:t>
            </a:r>
            <a:r>
              <a:rPr lang="en-US" dirty="0"/>
              <a:t> to 1 </a:t>
            </a:r>
            <a:r>
              <a:rPr lang="en-US" dirty="0" err="1"/>
              <a:t>nM</a:t>
            </a:r>
            <a:r>
              <a:rPr lang="en-US" dirty="0"/>
              <a:t> in unprocessed blood samples</a:t>
            </a:r>
          </a:p>
          <a:p>
            <a:pPr marL="400050" indent="-285750">
              <a:spcBef>
                <a:spcPts val="0"/>
              </a:spcBef>
              <a:spcAft>
                <a:spcPts val="0"/>
              </a:spcAft>
              <a:buSzPts val="1800"/>
            </a:pPr>
            <a:endParaRPr lang="en-US" dirty="0"/>
          </a:p>
          <a:p>
            <a:endParaRPr lang="en-CA" dirty="0"/>
          </a:p>
        </p:txBody>
      </p:sp>
      <p:sp>
        <p:nvSpPr>
          <p:cNvPr id="4" name="Slide Number Placeholder 3">
            <a:extLst>
              <a:ext uri="{FF2B5EF4-FFF2-40B4-BE49-F238E27FC236}">
                <a16:creationId xmlns:a16="http://schemas.microsoft.com/office/drawing/2014/main" id="{5D539986-4D15-BC7B-3373-9ED8F00EC80C}"/>
              </a:ext>
            </a:extLst>
          </p:cNvPr>
          <p:cNvSpPr>
            <a:spLocks noGrp="1"/>
          </p:cNvSpPr>
          <p:nvPr>
            <p:ph type="sldNum" sz="quarter" idx="12"/>
          </p:nvPr>
        </p:nvSpPr>
        <p:spPr/>
        <p:txBody>
          <a:bodyPr/>
          <a:lstStyle/>
          <a:p>
            <a:r>
              <a:rPr lang="en-US"/>
              <a:t>PAGE  </a:t>
            </a:r>
            <a:fld id="{93005692-73BE-493E-93AB-ECD6027A7652}" type="slidenum">
              <a:rPr lang="en-US" smtClean="0"/>
              <a:pPr/>
              <a:t>10</a:t>
            </a:fld>
            <a:endParaRPr lang="en-US" dirty="0"/>
          </a:p>
        </p:txBody>
      </p:sp>
    </p:spTree>
    <p:extLst>
      <p:ext uri="{BB962C8B-B14F-4D97-AF65-F5344CB8AC3E}">
        <p14:creationId xmlns:p14="http://schemas.microsoft.com/office/powerpoint/2010/main" val="34193397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D8C6-77E3-9AD6-A298-4FB4ABCDAEE3}"/>
              </a:ext>
            </a:extLst>
          </p:cNvPr>
          <p:cNvSpPr>
            <a:spLocks noGrp="1"/>
          </p:cNvSpPr>
          <p:nvPr>
            <p:ph type="title"/>
          </p:nvPr>
        </p:nvSpPr>
        <p:spPr/>
        <p:txBody>
          <a:bodyPr/>
          <a:lstStyle/>
          <a:p>
            <a:r>
              <a:rPr lang="en-CA" dirty="0" err="1"/>
              <a:t>DNA-Au@MNP</a:t>
            </a:r>
            <a:endParaRPr lang="en-CA" dirty="0"/>
          </a:p>
        </p:txBody>
      </p:sp>
      <p:sp>
        <p:nvSpPr>
          <p:cNvPr id="3" name="Content Placeholder 2">
            <a:extLst>
              <a:ext uri="{FF2B5EF4-FFF2-40B4-BE49-F238E27FC236}">
                <a16:creationId xmlns:a16="http://schemas.microsoft.com/office/drawing/2014/main" id="{80C816DB-6FC9-3B34-8657-E55D765C1194}"/>
              </a:ext>
            </a:extLst>
          </p:cNvPr>
          <p:cNvSpPr>
            <a:spLocks noGrp="1"/>
          </p:cNvSpPr>
          <p:nvPr>
            <p:ph idx="1"/>
          </p:nvPr>
        </p:nvSpPr>
        <p:spPr/>
        <p:txBody>
          <a:bodyPr>
            <a:normAutofit lnSpcReduction="10000"/>
          </a:bodyPr>
          <a:lstStyle/>
          <a:p>
            <a:pPr marL="400050" indent="-285750">
              <a:spcBef>
                <a:spcPts val="360"/>
              </a:spcBef>
              <a:spcAft>
                <a:spcPts val="0"/>
              </a:spcAft>
              <a:buSzPts val="1800"/>
            </a:pPr>
            <a:r>
              <a:rPr lang="en-CA" dirty="0"/>
              <a:t>Magnetic properly allows the nano sensor to seek out analyte (dispersible electrodes) rather than waiting for analyte to diffuse to the sensor</a:t>
            </a:r>
          </a:p>
          <a:p>
            <a:pPr marL="857250" lvl="1" indent="-285750">
              <a:spcBef>
                <a:spcPts val="0"/>
              </a:spcBef>
              <a:spcAft>
                <a:spcPts val="0"/>
              </a:spcAft>
              <a:buSzPts val="1800"/>
            </a:pPr>
            <a:r>
              <a:rPr lang="en-CA" dirty="0"/>
              <a:t>Increases sensitivity and deduces diffusion wait time (especially for low analyte concentration)</a:t>
            </a:r>
          </a:p>
          <a:p>
            <a:pPr marL="857250" lvl="1" indent="-285750">
              <a:spcBef>
                <a:spcPts val="0"/>
              </a:spcBef>
              <a:spcAft>
                <a:spcPts val="0"/>
              </a:spcAft>
              <a:buSzPts val="1800"/>
            </a:pPr>
            <a:r>
              <a:rPr lang="en-CA" dirty="0"/>
              <a:t>Reported in a previous study to have over 1000 times improvement in detection limit and response time compared to conventional gold macroelectrode surface</a:t>
            </a:r>
          </a:p>
          <a:p>
            <a:pPr marL="400050" indent="-285750">
              <a:spcBef>
                <a:spcPts val="0"/>
              </a:spcBef>
              <a:spcAft>
                <a:spcPts val="0"/>
              </a:spcAft>
              <a:buSzPts val="1800"/>
            </a:pPr>
            <a:r>
              <a:rPr lang="en-CA" dirty="0"/>
              <a:t>Fabrication of </a:t>
            </a:r>
            <a:r>
              <a:rPr lang="en-CA" dirty="0" err="1"/>
              <a:t>Au@MNP</a:t>
            </a:r>
            <a:r>
              <a:rPr lang="en-CA" dirty="0"/>
              <a:t> is described in a paper from 2009</a:t>
            </a:r>
          </a:p>
          <a:p>
            <a:pPr marL="857250" lvl="1" indent="-285750">
              <a:spcBef>
                <a:spcPts val="0"/>
              </a:spcBef>
              <a:spcAft>
                <a:spcPts val="0"/>
              </a:spcAft>
              <a:buSzPts val="1800"/>
            </a:pPr>
            <a:r>
              <a:rPr lang="en-CA" dirty="0"/>
              <a:t>Fabrication and Dispersion of Gold-Shell-Protected Magnetite Nanoparticles: Systematic Control Using Polyethyleneimine [2]</a:t>
            </a:r>
          </a:p>
          <a:p>
            <a:pPr marL="400050" indent="-285750">
              <a:spcBef>
                <a:spcPts val="0"/>
              </a:spcBef>
              <a:spcAft>
                <a:spcPts val="0"/>
              </a:spcAft>
              <a:buSzPts val="1800"/>
            </a:pPr>
            <a:r>
              <a:rPr lang="en-CA" dirty="0"/>
              <a:t>Surfaces of </a:t>
            </a:r>
            <a:r>
              <a:rPr lang="en-CA" dirty="0" err="1"/>
              <a:t>Au@MNP</a:t>
            </a:r>
            <a:r>
              <a:rPr lang="en-CA" dirty="0"/>
              <a:t> were modified with a probe DNA complementary to target miR-21</a:t>
            </a:r>
          </a:p>
          <a:p>
            <a:pPr marL="857250" lvl="1" indent="-285750">
              <a:spcBef>
                <a:spcPts val="0"/>
              </a:spcBef>
              <a:spcAft>
                <a:spcPts val="0"/>
              </a:spcAft>
              <a:buSzPts val="1800"/>
            </a:pPr>
            <a:r>
              <a:rPr lang="en-CA" dirty="0"/>
              <a:t>Prove DNA has thiol modification at one end and methylene blue redox label at the other</a:t>
            </a:r>
          </a:p>
          <a:p>
            <a:pPr marL="857250" lvl="1" indent="-285750">
              <a:spcBef>
                <a:spcPts val="0"/>
              </a:spcBef>
              <a:spcAft>
                <a:spcPts val="0"/>
              </a:spcAft>
              <a:buSzPts val="1800"/>
            </a:pPr>
            <a:r>
              <a:rPr lang="en-CA" dirty="0"/>
              <a:t>Probe DNA: 5′-SH-(CH2)3-p-TCAACATCAGTCTGATAAGCTA-(CH2)3-MB-3′</a:t>
            </a:r>
          </a:p>
          <a:p>
            <a:pPr marL="857250" lvl="1" indent="-285750">
              <a:spcBef>
                <a:spcPts val="0"/>
              </a:spcBef>
              <a:spcAft>
                <a:spcPts val="0"/>
              </a:spcAft>
              <a:buSzPts val="1800"/>
            </a:pPr>
            <a:r>
              <a:rPr lang="en-CA" dirty="0"/>
              <a:t>Complementary RNA target (miRNA-21): 5′-UAGCUUAUCAGACUGAUGUUGA-3′</a:t>
            </a:r>
          </a:p>
          <a:p>
            <a:endParaRPr lang="en-CA" dirty="0"/>
          </a:p>
        </p:txBody>
      </p:sp>
      <p:sp>
        <p:nvSpPr>
          <p:cNvPr id="4" name="Slide Number Placeholder 3">
            <a:extLst>
              <a:ext uri="{FF2B5EF4-FFF2-40B4-BE49-F238E27FC236}">
                <a16:creationId xmlns:a16="http://schemas.microsoft.com/office/drawing/2014/main" id="{5F12F1AA-4B75-85C2-85DA-3F9323CEC831}"/>
              </a:ext>
            </a:extLst>
          </p:cNvPr>
          <p:cNvSpPr>
            <a:spLocks noGrp="1"/>
          </p:cNvSpPr>
          <p:nvPr>
            <p:ph type="sldNum" sz="quarter" idx="12"/>
          </p:nvPr>
        </p:nvSpPr>
        <p:spPr/>
        <p:txBody>
          <a:bodyPr/>
          <a:lstStyle/>
          <a:p>
            <a:r>
              <a:rPr lang="en-US"/>
              <a:t>PAGE  </a:t>
            </a:r>
            <a:fld id="{93005692-73BE-493E-93AB-ECD6027A7652}" type="slidenum">
              <a:rPr lang="en-US" smtClean="0"/>
              <a:pPr/>
              <a:t>11</a:t>
            </a:fld>
            <a:endParaRPr lang="en-US" dirty="0"/>
          </a:p>
        </p:txBody>
      </p:sp>
    </p:spTree>
    <p:extLst>
      <p:ext uri="{BB962C8B-B14F-4D97-AF65-F5344CB8AC3E}">
        <p14:creationId xmlns:p14="http://schemas.microsoft.com/office/powerpoint/2010/main" val="311550412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21804-3A3D-DC7B-9366-EF66D76B262B}"/>
              </a:ext>
            </a:extLst>
          </p:cNvPr>
          <p:cNvSpPr>
            <a:spLocks noGrp="1"/>
          </p:cNvSpPr>
          <p:nvPr>
            <p:ph type="title"/>
          </p:nvPr>
        </p:nvSpPr>
        <p:spPr>
          <a:xfrm>
            <a:off x="194913" y="325582"/>
            <a:ext cx="8677297" cy="671945"/>
          </a:xfrm>
        </p:spPr>
        <p:txBody>
          <a:bodyPr anchor="ctr">
            <a:normAutofit/>
          </a:bodyPr>
          <a:lstStyle/>
          <a:p>
            <a:r>
              <a:rPr lang="en-CA" dirty="0" err="1"/>
              <a:t>Au@MNPs</a:t>
            </a:r>
            <a:r>
              <a:rPr lang="en-CA" dirty="0"/>
              <a:t> property as a </a:t>
            </a:r>
            <a:r>
              <a:rPr lang="en-CA" dirty="0" err="1"/>
              <a:t>Biochemiresistor</a:t>
            </a:r>
            <a:endParaRPr lang="en-CA" dirty="0"/>
          </a:p>
        </p:txBody>
      </p:sp>
      <p:sp>
        <p:nvSpPr>
          <p:cNvPr id="3" name="Content Placeholder 2">
            <a:extLst>
              <a:ext uri="{FF2B5EF4-FFF2-40B4-BE49-F238E27FC236}">
                <a16:creationId xmlns:a16="http://schemas.microsoft.com/office/drawing/2014/main" id="{177361E6-6FA0-7BF0-7ADA-68F09D06B650}"/>
              </a:ext>
            </a:extLst>
          </p:cNvPr>
          <p:cNvSpPr>
            <a:spLocks noGrp="1"/>
          </p:cNvSpPr>
          <p:nvPr>
            <p:ph sz="half" idx="1"/>
          </p:nvPr>
        </p:nvSpPr>
        <p:spPr>
          <a:xfrm>
            <a:off x="194912" y="1059873"/>
            <a:ext cx="4190141" cy="3442854"/>
          </a:xfrm>
        </p:spPr>
        <p:txBody>
          <a:bodyPr>
            <a:normAutofit fontScale="92500" lnSpcReduction="10000"/>
          </a:bodyPr>
          <a:lstStyle/>
          <a:p>
            <a:r>
              <a:rPr lang="en-US" dirty="0"/>
              <a:t>First introduced in “The </a:t>
            </a:r>
            <a:r>
              <a:rPr lang="en-US" dirty="0" err="1"/>
              <a:t>biochemiresistor</a:t>
            </a:r>
            <a:r>
              <a:rPr lang="en-US" dirty="0"/>
              <a:t>: an ultrasensitive biosensor for small organic molecules” [3]</a:t>
            </a:r>
          </a:p>
          <a:p>
            <a:pPr marL="408623" indent="-285750">
              <a:spcBef>
                <a:spcPts val="360"/>
              </a:spcBef>
              <a:spcAft>
                <a:spcPts val="0"/>
              </a:spcAft>
              <a:buSzPct val="100000"/>
            </a:pPr>
            <a:r>
              <a:rPr lang="en-CA" dirty="0"/>
              <a:t>Example from [3] (diagram)</a:t>
            </a:r>
          </a:p>
          <a:p>
            <a:pPr marL="865823" lvl="1" indent="-285750">
              <a:spcBef>
                <a:spcPts val="1200"/>
              </a:spcBef>
              <a:spcAft>
                <a:spcPts val="0"/>
              </a:spcAft>
              <a:buSzPct val="128571"/>
            </a:pPr>
            <a:r>
              <a:rPr lang="en-CA" dirty="0"/>
              <a:t>(b) </a:t>
            </a:r>
            <a:r>
              <a:rPr lang="en-CA" dirty="0" err="1"/>
              <a:t>Ab-Au@MNP</a:t>
            </a:r>
            <a:r>
              <a:rPr lang="en-CA" dirty="0"/>
              <a:t> surface is modified with anti-enrofloxacin antibody</a:t>
            </a:r>
          </a:p>
          <a:p>
            <a:pPr marL="1323023" lvl="2" indent="-285750">
              <a:spcBef>
                <a:spcPts val="1200"/>
              </a:spcBef>
              <a:spcAft>
                <a:spcPts val="0"/>
              </a:spcAft>
              <a:buSzPct val="128571"/>
            </a:pPr>
            <a:r>
              <a:rPr lang="en-CA" dirty="0"/>
              <a:t>When target is enrofloxacin is present in solution, surface anti-enrofloxacin can dissociate from surface bound enrofloxacin</a:t>
            </a:r>
          </a:p>
          <a:p>
            <a:pPr marL="865823" lvl="1" indent="-285750">
              <a:spcBef>
                <a:spcPts val="1200"/>
              </a:spcBef>
              <a:spcAft>
                <a:spcPts val="1200"/>
              </a:spcAft>
              <a:buSzPct val="128571"/>
            </a:pPr>
            <a:r>
              <a:rPr lang="en-CA" dirty="0"/>
              <a:t>(c) Higher target concentration =&gt; lower resistance</a:t>
            </a:r>
          </a:p>
          <a:p>
            <a:endParaRPr lang="en-CA" dirty="0"/>
          </a:p>
        </p:txBody>
      </p:sp>
      <p:pic>
        <p:nvPicPr>
          <p:cNvPr id="5" name="Google Shape;127;p23">
            <a:extLst>
              <a:ext uri="{FF2B5EF4-FFF2-40B4-BE49-F238E27FC236}">
                <a16:creationId xmlns:a16="http://schemas.microsoft.com/office/drawing/2014/main" id="{3BEB7E1B-C70B-B27E-681D-1A40739640B8}"/>
              </a:ext>
            </a:extLst>
          </p:cNvPr>
          <p:cNvPicPr preferRelativeResize="0"/>
          <p:nvPr/>
        </p:nvPicPr>
        <p:blipFill>
          <a:blip r:embed="rId3"/>
          <a:stretch>
            <a:fillRect/>
          </a:stretch>
        </p:blipFill>
        <p:spPr>
          <a:xfrm>
            <a:off x="4894240" y="1059873"/>
            <a:ext cx="3711972" cy="3442854"/>
          </a:xfrm>
          <a:prstGeom prst="rect">
            <a:avLst/>
          </a:prstGeom>
          <a:noFill/>
          <a:ln>
            <a:noFill/>
          </a:ln>
        </p:spPr>
      </p:pic>
      <p:sp>
        <p:nvSpPr>
          <p:cNvPr id="4" name="Slide Number Placeholder 3">
            <a:extLst>
              <a:ext uri="{FF2B5EF4-FFF2-40B4-BE49-F238E27FC236}">
                <a16:creationId xmlns:a16="http://schemas.microsoft.com/office/drawing/2014/main" id="{B498BDFB-5257-E6EC-7F59-17488D4ADBB5}"/>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12</a:t>
            </a:fld>
            <a:endParaRPr lang="en-US" sz="700"/>
          </a:p>
        </p:txBody>
      </p:sp>
    </p:spTree>
    <p:extLst>
      <p:ext uri="{BB962C8B-B14F-4D97-AF65-F5344CB8AC3E}">
        <p14:creationId xmlns:p14="http://schemas.microsoft.com/office/powerpoint/2010/main" val="345871726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35;p24" descr="Chart, scatter chart, bubble chart&#10;&#10;Description automatically generated">
            <a:extLst>
              <a:ext uri="{FF2B5EF4-FFF2-40B4-BE49-F238E27FC236}">
                <a16:creationId xmlns:a16="http://schemas.microsoft.com/office/drawing/2014/main" id="{041F9266-D4F3-2A19-CCD5-6280D22FCFFF}"/>
              </a:ext>
            </a:extLst>
          </p:cNvPr>
          <p:cNvPicPr preferRelativeResize="0"/>
          <p:nvPr/>
        </p:nvPicPr>
        <p:blipFill>
          <a:blip r:embed="rId3"/>
          <a:stretch>
            <a:fillRect/>
          </a:stretch>
        </p:blipFill>
        <p:spPr>
          <a:xfrm>
            <a:off x="577176" y="898980"/>
            <a:ext cx="7963320" cy="2398956"/>
          </a:xfrm>
          <a:prstGeom prst="rect">
            <a:avLst/>
          </a:prstGeom>
          <a:noFill/>
          <a:ln>
            <a:noFill/>
          </a:ln>
        </p:spPr>
      </p:pic>
      <p:sp>
        <p:nvSpPr>
          <p:cNvPr id="2" name="Title 1">
            <a:extLst>
              <a:ext uri="{FF2B5EF4-FFF2-40B4-BE49-F238E27FC236}">
                <a16:creationId xmlns:a16="http://schemas.microsoft.com/office/drawing/2014/main" id="{197FC575-1FD6-7EC5-C0D5-996C052918A8}"/>
              </a:ext>
            </a:extLst>
          </p:cNvPr>
          <p:cNvSpPr>
            <a:spLocks noGrp="1"/>
          </p:cNvSpPr>
          <p:nvPr>
            <p:ph type="title"/>
          </p:nvPr>
        </p:nvSpPr>
        <p:spPr/>
        <p:txBody>
          <a:bodyPr/>
          <a:lstStyle/>
          <a:p>
            <a:r>
              <a:rPr lang="en-CA" dirty="0"/>
              <a:t>Procedure</a:t>
            </a:r>
          </a:p>
        </p:txBody>
      </p:sp>
      <p:sp>
        <p:nvSpPr>
          <p:cNvPr id="3" name="Content Placeholder 2">
            <a:extLst>
              <a:ext uri="{FF2B5EF4-FFF2-40B4-BE49-F238E27FC236}">
                <a16:creationId xmlns:a16="http://schemas.microsoft.com/office/drawing/2014/main" id="{D543F9C1-88DB-2278-C0CC-498D66BD7C6C}"/>
              </a:ext>
            </a:extLst>
          </p:cNvPr>
          <p:cNvSpPr>
            <a:spLocks noGrp="1"/>
          </p:cNvSpPr>
          <p:nvPr>
            <p:ph idx="1"/>
          </p:nvPr>
        </p:nvSpPr>
        <p:spPr>
          <a:xfrm>
            <a:off x="194912" y="3361037"/>
            <a:ext cx="8761015" cy="1578197"/>
          </a:xfrm>
        </p:spPr>
        <p:txBody>
          <a:bodyPr>
            <a:noAutofit/>
          </a:bodyPr>
          <a:lstStyle/>
          <a:p>
            <a:pPr marL="434340" indent="-285750">
              <a:lnSpc>
                <a:spcPct val="90000"/>
              </a:lnSpc>
              <a:spcBef>
                <a:spcPts val="360"/>
              </a:spcBef>
              <a:spcAft>
                <a:spcPts val="0"/>
              </a:spcAft>
              <a:buSzPct val="100000"/>
            </a:pPr>
            <a:r>
              <a:rPr lang="en-US" sz="1200" dirty="0" err="1"/>
              <a:t>DNA-Au@MNPs</a:t>
            </a:r>
            <a:r>
              <a:rPr lang="en-US" sz="1200" dirty="0"/>
              <a:t> are incubated for 30 min with 2 mL of target miRNA solution while gentle mixing in the rotating wheel</a:t>
            </a:r>
          </a:p>
          <a:p>
            <a:pPr marL="434340" indent="-285750">
              <a:lnSpc>
                <a:spcPct val="90000"/>
              </a:lnSpc>
              <a:spcBef>
                <a:spcPts val="0"/>
              </a:spcBef>
              <a:spcAft>
                <a:spcPts val="0"/>
              </a:spcAft>
              <a:buSzPct val="100000"/>
            </a:pPr>
            <a:r>
              <a:rPr lang="en-US" sz="1200" dirty="0" err="1"/>
              <a:t>DNA-Au@MNPs</a:t>
            </a:r>
            <a:r>
              <a:rPr lang="en-US" sz="1200" dirty="0"/>
              <a:t> are then collected magnetically onto gold microelectrode and unhybridized targets are washed away</a:t>
            </a:r>
          </a:p>
          <a:p>
            <a:pPr marL="434340" indent="-285750">
              <a:lnSpc>
                <a:spcPct val="90000"/>
              </a:lnSpc>
              <a:spcBef>
                <a:spcPts val="0"/>
              </a:spcBef>
              <a:spcAft>
                <a:spcPts val="0"/>
              </a:spcAft>
              <a:buSzPct val="100000"/>
            </a:pPr>
            <a:r>
              <a:rPr lang="en-US" sz="1200" dirty="0"/>
              <a:t>Apply 10 cycles of square-wave voltammetry in the potential range between 200 and −500 mV with pulse amplitude of 20 mV and frequency of 2 Hz</a:t>
            </a:r>
          </a:p>
          <a:p>
            <a:pPr marL="434340" indent="-285750">
              <a:lnSpc>
                <a:spcPct val="90000"/>
              </a:lnSpc>
              <a:spcBef>
                <a:spcPts val="0"/>
              </a:spcBef>
              <a:spcAft>
                <a:spcPts val="0"/>
              </a:spcAft>
              <a:buSzPct val="100000"/>
            </a:pPr>
            <a:r>
              <a:rPr lang="en-US" sz="1200" dirty="0"/>
              <a:t>Compare peak of voltammogram to calibration curve to determine concentration of target</a:t>
            </a:r>
          </a:p>
          <a:p>
            <a:endParaRPr lang="en-CA" sz="1200" dirty="0"/>
          </a:p>
        </p:txBody>
      </p:sp>
      <p:sp>
        <p:nvSpPr>
          <p:cNvPr id="4" name="Slide Number Placeholder 3">
            <a:extLst>
              <a:ext uri="{FF2B5EF4-FFF2-40B4-BE49-F238E27FC236}">
                <a16:creationId xmlns:a16="http://schemas.microsoft.com/office/drawing/2014/main" id="{2C1D9A28-F399-607D-26A3-C149F7C3F009}"/>
              </a:ext>
            </a:extLst>
          </p:cNvPr>
          <p:cNvSpPr>
            <a:spLocks noGrp="1"/>
          </p:cNvSpPr>
          <p:nvPr>
            <p:ph type="sldNum" sz="quarter" idx="12"/>
          </p:nvPr>
        </p:nvSpPr>
        <p:spPr/>
        <p:txBody>
          <a:bodyPr/>
          <a:lstStyle/>
          <a:p>
            <a:r>
              <a:rPr lang="en-US"/>
              <a:t>PAGE  </a:t>
            </a:r>
            <a:fld id="{93005692-73BE-493E-93AB-ECD6027A7652}" type="slidenum">
              <a:rPr lang="en-US" smtClean="0"/>
              <a:pPr/>
              <a:t>13</a:t>
            </a:fld>
            <a:endParaRPr lang="en-US" dirty="0"/>
          </a:p>
        </p:txBody>
      </p:sp>
    </p:spTree>
    <p:extLst>
      <p:ext uri="{BB962C8B-B14F-4D97-AF65-F5344CB8AC3E}">
        <p14:creationId xmlns:p14="http://schemas.microsoft.com/office/powerpoint/2010/main" val="78971915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F563C-F03B-CE1A-1C14-D3FC4C415296}"/>
              </a:ext>
            </a:extLst>
          </p:cNvPr>
          <p:cNvSpPr>
            <a:spLocks noGrp="1"/>
          </p:cNvSpPr>
          <p:nvPr>
            <p:ph type="title"/>
          </p:nvPr>
        </p:nvSpPr>
        <p:spPr/>
        <p:txBody>
          <a:bodyPr/>
          <a:lstStyle/>
          <a:p>
            <a:r>
              <a:rPr lang="en-CA" dirty="0"/>
              <a:t>Assembly</a:t>
            </a:r>
          </a:p>
        </p:txBody>
      </p:sp>
      <p:sp>
        <p:nvSpPr>
          <p:cNvPr id="3" name="Content Placeholder 2">
            <a:extLst>
              <a:ext uri="{FF2B5EF4-FFF2-40B4-BE49-F238E27FC236}">
                <a16:creationId xmlns:a16="http://schemas.microsoft.com/office/drawing/2014/main" id="{6ADD4DDA-DC40-7791-ED32-FE0A697174EA}"/>
              </a:ext>
            </a:extLst>
          </p:cNvPr>
          <p:cNvSpPr>
            <a:spLocks noGrp="1"/>
          </p:cNvSpPr>
          <p:nvPr>
            <p:ph idx="1"/>
          </p:nvPr>
        </p:nvSpPr>
        <p:spPr/>
        <p:txBody>
          <a:bodyPr/>
          <a:lstStyle/>
          <a:p>
            <a:pPr marL="400050" indent="-285750">
              <a:spcBef>
                <a:spcPts val="360"/>
              </a:spcBef>
              <a:spcAft>
                <a:spcPts val="0"/>
              </a:spcAft>
              <a:buSzPts val="1800"/>
            </a:pPr>
            <a:r>
              <a:rPr lang="en-US" dirty="0"/>
              <a:t>Custom-made glass electrochemical cell</a:t>
            </a:r>
          </a:p>
          <a:p>
            <a:pPr marL="857250" lvl="1" indent="-285750">
              <a:spcBef>
                <a:spcPts val="0"/>
              </a:spcBef>
              <a:spcAft>
                <a:spcPts val="0"/>
              </a:spcAft>
              <a:buSzPts val="1800"/>
            </a:pPr>
            <a:r>
              <a:rPr lang="en-US" dirty="0"/>
              <a:t>Gold foil (working electrode) attached to aluminum foil is placed on the bottom of the cell on top of a plastic layer </a:t>
            </a:r>
          </a:p>
          <a:p>
            <a:pPr marL="857250" lvl="1" indent="-285750">
              <a:spcBef>
                <a:spcPts val="0"/>
              </a:spcBef>
              <a:spcAft>
                <a:spcPts val="0"/>
              </a:spcAft>
              <a:buSzPts val="1800"/>
            </a:pPr>
            <a:r>
              <a:rPr lang="en-US" dirty="0"/>
              <a:t>Gold foil is cleaned electrochemically in 0.05 M sulfuric acid until a reproducible cyclic voltammogram is seen</a:t>
            </a:r>
          </a:p>
          <a:p>
            <a:pPr marL="1314450" lvl="2" indent="-285750">
              <a:spcBef>
                <a:spcPts val="0"/>
              </a:spcBef>
              <a:spcAft>
                <a:spcPts val="0"/>
              </a:spcAft>
              <a:buSzPts val="1800"/>
            </a:pPr>
            <a:r>
              <a:rPr lang="en-US" dirty="0"/>
              <a:t>Working electrode area was estimated using reduction peak</a:t>
            </a:r>
          </a:p>
          <a:p>
            <a:pPr marL="400050" indent="-285750">
              <a:spcBef>
                <a:spcPts val="0"/>
              </a:spcBef>
              <a:spcAft>
                <a:spcPts val="0"/>
              </a:spcAft>
              <a:buSzPts val="1800"/>
            </a:pPr>
            <a:r>
              <a:rPr lang="en-US" dirty="0"/>
              <a:t>Measurements taken at room temperature</a:t>
            </a:r>
          </a:p>
          <a:p>
            <a:pPr marL="400050" indent="-285750">
              <a:spcBef>
                <a:spcPts val="0"/>
              </a:spcBef>
              <a:spcAft>
                <a:spcPts val="0"/>
              </a:spcAft>
              <a:buSzPts val="1800"/>
            </a:pPr>
            <a:r>
              <a:rPr lang="en-US" dirty="0"/>
              <a:t>A neodymium disc magnet was placed for 5 mins under gold foil to collect nanoparticles</a:t>
            </a:r>
          </a:p>
          <a:p>
            <a:pPr marL="400050" indent="-285750">
              <a:spcBef>
                <a:spcPts val="0"/>
              </a:spcBef>
              <a:spcAft>
                <a:spcPts val="0"/>
              </a:spcAft>
              <a:buSzPts val="1800"/>
            </a:pPr>
            <a:r>
              <a:rPr lang="en-US" dirty="0"/>
              <a:t>For electrochemical measurements, the magnet was removed and reference (</a:t>
            </a:r>
            <a:r>
              <a:rPr lang="en-US" dirty="0" err="1"/>
              <a:t>Ag|AgCl</a:t>
            </a:r>
            <a:r>
              <a:rPr lang="en-US" dirty="0"/>
              <a:t>, 3.0 M NaCl) and counter (custom-made platinum flag) electrodes were introduced into the cell</a:t>
            </a:r>
          </a:p>
          <a:p>
            <a:endParaRPr lang="en-CA" dirty="0"/>
          </a:p>
        </p:txBody>
      </p:sp>
      <p:sp>
        <p:nvSpPr>
          <p:cNvPr id="4" name="Slide Number Placeholder 3">
            <a:extLst>
              <a:ext uri="{FF2B5EF4-FFF2-40B4-BE49-F238E27FC236}">
                <a16:creationId xmlns:a16="http://schemas.microsoft.com/office/drawing/2014/main" id="{80DAE351-D07C-B33D-4E15-73388B4D7271}"/>
              </a:ext>
            </a:extLst>
          </p:cNvPr>
          <p:cNvSpPr>
            <a:spLocks noGrp="1"/>
          </p:cNvSpPr>
          <p:nvPr>
            <p:ph type="sldNum" sz="quarter" idx="12"/>
          </p:nvPr>
        </p:nvSpPr>
        <p:spPr/>
        <p:txBody>
          <a:bodyPr/>
          <a:lstStyle/>
          <a:p>
            <a:r>
              <a:rPr lang="en-US"/>
              <a:t>PAGE  </a:t>
            </a:r>
            <a:fld id="{93005692-73BE-493E-93AB-ECD6027A7652}" type="slidenum">
              <a:rPr lang="en-US" smtClean="0"/>
              <a:pPr/>
              <a:t>14</a:t>
            </a:fld>
            <a:endParaRPr lang="en-US" dirty="0"/>
          </a:p>
        </p:txBody>
      </p:sp>
    </p:spTree>
    <p:extLst>
      <p:ext uri="{BB962C8B-B14F-4D97-AF65-F5344CB8AC3E}">
        <p14:creationId xmlns:p14="http://schemas.microsoft.com/office/powerpoint/2010/main" val="143503344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5EF7C-4A1E-4335-1676-043299313DCB}"/>
              </a:ext>
            </a:extLst>
          </p:cNvPr>
          <p:cNvSpPr>
            <a:spLocks noGrp="1"/>
          </p:cNvSpPr>
          <p:nvPr>
            <p:ph type="title"/>
          </p:nvPr>
        </p:nvSpPr>
        <p:spPr>
          <a:xfrm>
            <a:off x="194913" y="325582"/>
            <a:ext cx="8677297" cy="671945"/>
          </a:xfrm>
        </p:spPr>
        <p:txBody>
          <a:bodyPr anchor="ctr">
            <a:normAutofit/>
          </a:bodyPr>
          <a:lstStyle/>
          <a:p>
            <a:r>
              <a:rPr lang="en-CA" dirty="0"/>
              <a:t>Range of Detection</a:t>
            </a:r>
          </a:p>
        </p:txBody>
      </p:sp>
      <p:sp>
        <p:nvSpPr>
          <p:cNvPr id="3" name="Content Placeholder 2">
            <a:extLst>
              <a:ext uri="{FF2B5EF4-FFF2-40B4-BE49-F238E27FC236}">
                <a16:creationId xmlns:a16="http://schemas.microsoft.com/office/drawing/2014/main" id="{73A78942-7401-BE00-357F-0A2F430C2330}"/>
              </a:ext>
            </a:extLst>
          </p:cNvPr>
          <p:cNvSpPr>
            <a:spLocks noGrp="1"/>
          </p:cNvSpPr>
          <p:nvPr>
            <p:ph sz="half" idx="1"/>
          </p:nvPr>
        </p:nvSpPr>
        <p:spPr>
          <a:xfrm>
            <a:off x="194912" y="1059873"/>
            <a:ext cx="4758088" cy="3442854"/>
          </a:xfrm>
        </p:spPr>
        <p:txBody>
          <a:bodyPr>
            <a:normAutofit/>
          </a:bodyPr>
          <a:lstStyle/>
          <a:p>
            <a:pPr marL="400050" indent="-285750">
              <a:lnSpc>
                <a:spcPct val="90000"/>
              </a:lnSpc>
              <a:spcBef>
                <a:spcPts val="360"/>
              </a:spcBef>
              <a:spcAft>
                <a:spcPts val="0"/>
              </a:spcAft>
              <a:buSzPts val="1800"/>
            </a:pPr>
            <a:r>
              <a:rPr lang="en-US" sz="1500" dirty="0"/>
              <a:t>Hybridization induced change in SWV peak current in three different matrixes spiked with different concentrations of target (10 </a:t>
            </a:r>
            <a:r>
              <a:rPr lang="en-US" sz="1500" dirty="0" err="1"/>
              <a:t>aM</a:t>
            </a:r>
            <a:r>
              <a:rPr lang="en-US" sz="1500" dirty="0"/>
              <a:t> to 1 </a:t>
            </a:r>
            <a:r>
              <a:rPr lang="en-US" sz="1500" dirty="0" err="1"/>
              <a:t>nM</a:t>
            </a:r>
            <a:r>
              <a:rPr lang="en-US" sz="1500" dirty="0"/>
              <a:t>)</a:t>
            </a:r>
          </a:p>
          <a:p>
            <a:pPr marL="857250" lvl="1" indent="-285750">
              <a:lnSpc>
                <a:spcPct val="90000"/>
              </a:lnSpc>
              <a:spcBef>
                <a:spcPts val="0"/>
              </a:spcBef>
              <a:spcAft>
                <a:spcPts val="0"/>
              </a:spcAft>
              <a:buSzPts val="1800"/>
            </a:pPr>
            <a:r>
              <a:rPr lang="en-US" dirty="0"/>
              <a:t>Matrixes: </a:t>
            </a:r>
          </a:p>
          <a:p>
            <a:pPr marL="1314450" lvl="2" indent="-285750">
              <a:lnSpc>
                <a:spcPct val="90000"/>
              </a:lnSpc>
              <a:spcBef>
                <a:spcPts val="0"/>
              </a:spcBef>
              <a:spcAft>
                <a:spcPts val="0"/>
              </a:spcAft>
              <a:buSzPts val="1800"/>
            </a:pPr>
            <a:r>
              <a:rPr lang="en-US" sz="1500" dirty="0"/>
              <a:t>(red) 50% human blood</a:t>
            </a:r>
          </a:p>
          <a:p>
            <a:pPr marL="1314450" lvl="2" indent="-285750">
              <a:lnSpc>
                <a:spcPct val="90000"/>
              </a:lnSpc>
              <a:spcBef>
                <a:spcPts val="0"/>
              </a:spcBef>
              <a:spcAft>
                <a:spcPts val="0"/>
              </a:spcAft>
              <a:buSzPts val="1800"/>
            </a:pPr>
            <a:r>
              <a:rPr lang="en-US" sz="1500" dirty="0"/>
              <a:t>(grey) human serum</a:t>
            </a:r>
          </a:p>
          <a:p>
            <a:pPr marL="1314450" lvl="2" indent="-285750">
              <a:lnSpc>
                <a:spcPct val="90000"/>
              </a:lnSpc>
              <a:spcBef>
                <a:spcPts val="0"/>
              </a:spcBef>
              <a:spcAft>
                <a:spcPts val="0"/>
              </a:spcAft>
              <a:buSzPts val="1800"/>
            </a:pPr>
            <a:r>
              <a:rPr lang="en-US" sz="1500" dirty="0"/>
              <a:t>(white) PBS, Phosphate-buffered saline</a:t>
            </a:r>
          </a:p>
          <a:p>
            <a:pPr marL="857250" lvl="1" indent="-285750">
              <a:lnSpc>
                <a:spcPct val="90000"/>
              </a:lnSpc>
              <a:spcBef>
                <a:spcPts val="0"/>
              </a:spcBef>
              <a:spcAft>
                <a:spcPts val="0"/>
              </a:spcAft>
              <a:buSzPts val="1800"/>
            </a:pPr>
            <a:r>
              <a:rPr lang="en-US" dirty="0"/>
              <a:t>Data collected from 50 independent experiments</a:t>
            </a:r>
          </a:p>
          <a:p>
            <a:pPr marL="857250" lvl="1" indent="-285750">
              <a:lnSpc>
                <a:spcPct val="90000"/>
              </a:lnSpc>
              <a:spcBef>
                <a:spcPts val="0"/>
              </a:spcBef>
              <a:spcAft>
                <a:spcPts val="0"/>
              </a:spcAft>
              <a:buSzPts val="1800"/>
            </a:pPr>
            <a:r>
              <a:rPr lang="en-US" dirty="0"/>
              <a:t>Limit of detection is 10 </a:t>
            </a:r>
            <a:r>
              <a:rPr lang="en-US" dirty="0" err="1"/>
              <a:t>aM</a:t>
            </a:r>
            <a:endParaRPr lang="en-US" dirty="0"/>
          </a:p>
          <a:p>
            <a:pPr marL="857250" lvl="1" indent="-285750">
              <a:lnSpc>
                <a:spcPct val="90000"/>
              </a:lnSpc>
              <a:spcBef>
                <a:spcPts val="0"/>
              </a:spcBef>
              <a:spcAft>
                <a:spcPts val="0"/>
              </a:spcAft>
              <a:buSzPts val="1800"/>
            </a:pPr>
            <a:r>
              <a:rPr lang="en-US" dirty="0"/>
              <a:t>Note: Ignore the negative sign in-front of the log function for the x-axis</a:t>
            </a:r>
          </a:p>
          <a:p>
            <a:pPr>
              <a:lnSpc>
                <a:spcPct val="90000"/>
              </a:lnSpc>
            </a:pPr>
            <a:endParaRPr lang="en-CA" sz="1500" dirty="0"/>
          </a:p>
        </p:txBody>
      </p:sp>
      <p:pic>
        <p:nvPicPr>
          <p:cNvPr id="5" name="Google Shape;148;p26">
            <a:extLst>
              <a:ext uri="{FF2B5EF4-FFF2-40B4-BE49-F238E27FC236}">
                <a16:creationId xmlns:a16="http://schemas.microsoft.com/office/drawing/2014/main" id="{673DEA12-4603-9BBF-C4E4-80DA170D895C}"/>
              </a:ext>
            </a:extLst>
          </p:cNvPr>
          <p:cNvPicPr preferRelativeResize="0"/>
          <p:nvPr/>
        </p:nvPicPr>
        <p:blipFill>
          <a:blip r:embed="rId3"/>
          <a:stretch>
            <a:fillRect/>
          </a:stretch>
        </p:blipFill>
        <p:spPr>
          <a:xfrm>
            <a:off x="5387545" y="642551"/>
            <a:ext cx="2860917" cy="3860176"/>
          </a:xfrm>
          <a:prstGeom prst="rect">
            <a:avLst/>
          </a:prstGeom>
          <a:noFill/>
          <a:ln>
            <a:noFill/>
          </a:ln>
        </p:spPr>
      </p:pic>
      <p:sp>
        <p:nvSpPr>
          <p:cNvPr id="4" name="Slide Number Placeholder 3">
            <a:extLst>
              <a:ext uri="{FF2B5EF4-FFF2-40B4-BE49-F238E27FC236}">
                <a16:creationId xmlns:a16="http://schemas.microsoft.com/office/drawing/2014/main" id="{947F261D-1415-BFBF-6C01-FB8448B1F373}"/>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15</a:t>
            </a:fld>
            <a:endParaRPr lang="en-US" sz="700"/>
          </a:p>
        </p:txBody>
      </p:sp>
    </p:spTree>
    <p:extLst>
      <p:ext uri="{BB962C8B-B14F-4D97-AF65-F5344CB8AC3E}">
        <p14:creationId xmlns:p14="http://schemas.microsoft.com/office/powerpoint/2010/main" val="345942859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55;p27">
            <a:extLst>
              <a:ext uri="{FF2B5EF4-FFF2-40B4-BE49-F238E27FC236}">
                <a16:creationId xmlns:a16="http://schemas.microsoft.com/office/drawing/2014/main" id="{2720A595-F53A-8500-1771-2862EA435655}"/>
              </a:ext>
            </a:extLst>
          </p:cNvPr>
          <p:cNvPicPr preferRelativeResize="0"/>
          <p:nvPr/>
        </p:nvPicPr>
        <p:blipFill>
          <a:blip r:embed="rId3">
            <a:alphaModFix/>
          </a:blip>
          <a:stretch>
            <a:fillRect/>
          </a:stretch>
        </p:blipFill>
        <p:spPr>
          <a:xfrm>
            <a:off x="1359897" y="2395071"/>
            <a:ext cx="6347326" cy="2233775"/>
          </a:xfrm>
          <a:prstGeom prst="rect">
            <a:avLst/>
          </a:prstGeom>
          <a:noFill/>
          <a:ln>
            <a:noFill/>
          </a:ln>
        </p:spPr>
      </p:pic>
      <p:sp>
        <p:nvSpPr>
          <p:cNvPr id="2" name="Title 1">
            <a:extLst>
              <a:ext uri="{FF2B5EF4-FFF2-40B4-BE49-F238E27FC236}">
                <a16:creationId xmlns:a16="http://schemas.microsoft.com/office/drawing/2014/main" id="{902D167A-F685-7A6D-6D3C-AF377DA31E2B}"/>
              </a:ext>
            </a:extLst>
          </p:cNvPr>
          <p:cNvSpPr>
            <a:spLocks noGrp="1"/>
          </p:cNvSpPr>
          <p:nvPr>
            <p:ph type="title"/>
          </p:nvPr>
        </p:nvSpPr>
        <p:spPr/>
        <p:txBody>
          <a:bodyPr/>
          <a:lstStyle/>
          <a:p>
            <a:r>
              <a:rPr lang="en-CA" dirty="0"/>
              <a:t>Selectivity</a:t>
            </a:r>
          </a:p>
        </p:txBody>
      </p:sp>
      <p:sp>
        <p:nvSpPr>
          <p:cNvPr id="3" name="Content Placeholder 2">
            <a:extLst>
              <a:ext uri="{FF2B5EF4-FFF2-40B4-BE49-F238E27FC236}">
                <a16:creationId xmlns:a16="http://schemas.microsoft.com/office/drawing/2014/main" id="{77E7D096-AABC-7C46-9449-56B7AC63D184}"/>
              </a:ext>
            </a:extLst>
          </p:cNvPr>
          <p:cNvSpPr>
            <a:spLocks noGrp="1"/>
          </p:cNvSpPr>
          <p:nvPr>
            <p:ph idx="1"/>
          </p:nvPr>
        </p:nvSpPr>
        <p:spPr/>
        <p:txBody>
          <a:bodyPr/>
          <a:lstStyle/>
          <a:p>
            <a:pPr marL="400050" indent="-285750">
              <a:spcBef>
                <a:spcPts val="360"/>
              </a:spcBef>
              <a:spcAft>
                <a:spcPts val="0"/>
              </a:spcAft>
              <a:buSzPts val="1800"/>
            </a:pPr>
            <a:r>
              <a:rPr lang="en-US" dirty="0"/>
              <a:t>Diagram: change in peak current for (a) complementary targets, (b) non-complementary targets, (c) targets with single mismatch at middle position</a:t>
            </a:r>
          </a:p>
          <a:p>
            <a:pPr marL="400050" indent="-285750">
              <a:spcBef>
                <a:spcPts val="0"/>
              </a:spcBef>
              <a:spcAft>
                <a:spcPts val="0"/>
              </a:spcAft>
              <a:buSzPts val="1800"/>
            </a:pPr>
            <a:r>
              <a:rPr lang="en-US" dirty="0"/>
              <a:t>Average 9% less of change in current for single mismatch sample compared to fully complementary sample</a:t>
            </a:r>
          </a:p>
          <a:p>
            <a:pPr marL="857250" lvl="1" indent="-285750">
              <a:spcBef>
                <a:spcPts val="0"/>
              </a:spcBef>
              <a:spcAft>
                <a:spcPts val="0"/>
              </a:spcAft>
              <a:buSzPts val="1800"/>
            </a:pPr>
            <a:r>
              <a:rPr lang="en-US" dirty="0"/>
              <a:t>Ability of assay to discriminate target from related sequence</a:t>
            </a:r>
          </a:p>
          <a:p>
            <a:endParaRPr lang="en-CA" dirty="0"/>
          </a:p>
        </p:txBody>
      </p:sp>
      <p:sp>
        <p:nvSpPr>
          <p:cNvPr id="4" name="Slide Number Placeholder 3">
            <a:extLst>
              <a:ext uri="{FF2B5EF4-FFF2-40B4-BE49-F238E27FC236}">
                <a16:creationId xmlns:a16="http://schemas.microsoft.com/office/drawing/2014/main" id="{07993251-57EC-2613-6A6A-9E9B5D3515FC}"/>
              </a:ext>
            </a:extLst>
          </p:cNvPr>
          <p:cNvSpPr>
            <a:spLocks noGrp="1"/>
          </p:cNvSpPr>
          <p:nvPr>
            <p:ph type="sldNum" sz="quarter" idx="12"/>
          </p:nvPr>
        </p:nvSpPr>
        <p:spPr/>
        <p:txBody>
          <a:bodyPr/>
          <a:lstStyle/>
          <a:p>
            <a:r>
              <a:rPr lang="en-US"/>
              <a:t>PAGE  </a:t>
            </a:r>
            <a:fld id="{93005692-73BE-493E-93AB-ECD6027A7652}" type="slidenum">
              <a:rPr lang="en-US" smtClean="0"/>
              <a:pPr/>
              <a:t>16</a:t>
            </a:fld>
            <a:endParaRPr lang="en-US" dirty="0"/>
          </a:p>
        </p:txBody>
      </p:sp>
    </p:spTree>
    <p:extLst>
      <p:ext uri="{BB962C8B-B14F-4D97-AF65-F5344CB8AC3E}">
        <p14:creationId xmlns:p14="http://schemas.microsoft.com/office/powerpoint/2010/main" val="372919685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3A2CC-9011-ADDD-A901-4C7DAE44B54D}"/>
              </a:ext>
            </a:extLst>
          </p:cNvPr>
          <p:cNvSpPr>
            <a:spLocks noGrp="1"/>
          </p:cNvSpPr>
          <p:nvPr>
            <p:ph type="title"/>
          </p:nvPr>
        </p:nvSpPr>
        <p:spPr/>
        <p:txBody>
          <a:bodyPr/>
          <a:lstStyle/>
          <a:p>
            <a:r>
              <a:rPr lang="en-CA" dirty="0"/>
              <a:t>Detection Mechanism</a:t>
            </a:r>
          </a:p>
        </p:txBody>
      </p:sp>
      <p:sp>
        <p:nvSpPr>
          <p:cNvPr id="3" name="Content Placeholder 2">
            <a:extLst>
              <a:ext uri="{FF2B5EF4-FFF2-40B4-BE49-F238E27FC236}">
                <a16:creationId xmlns:a16="http://schemas.microsoft.com/office/drawing/2014/main" id="{00E95ADD-2624-19AC-5BA7-0A7E7A78FD16}"/>
              </a:ext>
            </a:extLst>
          </p:cNvPr>
          <p:cNvSpPr>
            <a:spLocks noGrp="1"/>
          </p:cNvSpPr>
          <p:nvPr>
            <p:ph idx="1"/>
          </p:nvPr>
        </p:nvSpPr>
        <p:spPr/>
        <p:txBody>
          <a:bodyPr/>
          <a:lstStyle/>
          <a:p>
            <a:pPr marL="400050" indent="-285750">
              <a:spcBef>
                <a:spcPts val="360"/>
              </a:spcBef>
              <a:spcAft>
                <a:spcPts val="0"/>
              </a:spcAft>
              <a:buSzPts val="1800"/>
            </a:pPr>
            <a:r>
              <a:rPr lang="en-US" dirty="0"/>
              <a:t>Two hypothesis on why the sensor has low limit of detection</a:t>
            </a:r>
          </a:p>
          <a:p>
            <a:pPr marL="857250" lvl="1" indent="-285750">
              <a:spcBef>
                <a:spcPts val="0"/>
              </a:spcBef>
              <a:spcAft>
                <a:spcPts val="0"/>
              </a:spcAft>
              <a:buSzPts val="1800"/>
            </a:pPr>
            <a:r>
              <a:rPr lang="en-US" dirty="0"/>
              <a:t>(1) Recap on “</a:t>
            </a:r>
            <a:r>
              <a:rPr lang="en-US" dirty="0" err="1"/>
              <a:t>biochemiresistor</a:t>
            </a:r>
            <a:r>
              <a:rPr lang="en-US" dirty="0"/>
              <a:t>” property of </a:t>
            </a:r>
            <a:r>
              <a:rPr lang="en-US" dirty="0" err="1"/>
              <a:t>Au@MNP</a:t>
            </a:r>
            <a:r>
              <a:rPr lang="en-US" dirty="0"/>
              <a:t>: hybridized probes create distance between </a:t>
            </a:r>
            <a:r>
              <a:rPr lang="en-US" dirty="0" err="1"/>
              <a:t>Au@MNPs</a:t>
            </a:r>
            <a:r>
              <a:rPr lang="en-US" dirty="0"/>
              <a:t>, therefore increasing path resistance or decreasing current. A limited amount of hybridized probes is enough to suppress the electrical signal of the network</a:t>
            </a:r>
          </a:p>
          <a:p>
            <a:pPr marL="857250" lvl="1" indent="-285750">
              <a:spcBef>
                <a:spcPts val="0"/>
              </a:spcBef>
              <a:spcAft>
                <a:spcPts val="0"/>
              </a:spcAft>
              <a:buSzPts val="1800"/>
            </a:pPr>
            <a:r>
              <a:rPr lang="en-US" dirty="0"/>
              <a:t>(2) Electric field induced reconfiguration of the </a:t>
            </a:r>
            <a:r>
              <a:rPr lang="en-US" dirty="0" err="1"/>
              <a:t>Au@MNP</a:t>
            </a:r>
            <a:r>
              <a:rPr lang="en-US" dirty="0"/>
              <a:t> network redirects hybridized particles closer to electrode surface, which helps to amplify signal suppression</a:t>
            </a:r>
          </a:p>
          <a:p>
            <a:endParaRPr lang="en-CA" dirty="0"/>
          </a:p>
        </p:txBody>
      </p:sp>
      <p:sp>
        <p:nvSpPr>
          <p:cNvPr id="4" name="Slide Number Placeholder 3">
            <a:extLst>
              <a:ext uri="{FF2B5EF4-FFF2-40B4-BE49-F238E27FC236}">
                <a16:creationId xmlns:a16="http://schemas.microsoft.com/office/drawing/2014/main" id="{9A845955-E43D-9D15-4706-29998AE90757}"/>
              </a:ext>
            </a:extLst>
          </p:cNvPr>
          <p:cNvSpPr>
            <a:spLocks noGrp="1"/>
          </p:cNvSpPr>
          <p:nvPr>
            <p:ph type="sldNum" sz="quarter" idx="12"/>
          </p:nvPr>
        </p:nvSpPr>
        <p:spPr/>
        <p:txBody>
          <a:bodyPr/>
          <a:lstStyle/>
          <a:p>
            <a:r>
              <a:rPr lang="en-US"/>
              <a:t>PAGE  </a:t>
            </a:r>
            <a:fld id="{93005692-73BE-493E-93AB-ECD6027A7652}" type="slidenum">
              <a:rPr lang="en-US" smtClean="0"/>
              <a:pPr/>
              <a:t>17</a:t>
            </a:fld>
            <a:endParaRPr lang="en-US" dirty="0"/>
          </a:p>
        </p:txBody>
      </p:sp>
    </p:spTree>
    <p:extLst>
      <p:ext uri="{BB962C8B-B14F-4D97-AF65-F5344CB8AC3E}">
        <p14:creationId xmlns:p14="http://schemas.microsoft.com/office/powerpoint/2010/main" val="365589794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F45A-26B9-3234-7037-7AB8ABB2A5EF}"/>
              </a:ext>
            </a:extLst>
          </p:cNvPr>
          <p:cNvSpPr>
            <a:spLocks noGrp="1"/>
          </p:cNvSpPr>
          <p:nvPr>
            <p:ph type="title"/>
          </p:nvPr>
        </p:nvSpPr>
        <p:spPr/>
        <p:txBody>
          <a:bodyPr/>
          <a:lstStyle/>
          <a:p>
            <a:r>
              <a:rPr lang="en-CA" dirty="0"/>
              <a:t>Evaluating Hypothesis 1</a:t>
            </a:r>
          </a:p>
        </p:txBody>
      </p:sp>
      <p:sp>
        <p:nvSpPr>
          <p:cNvPr id="3" name="Content Placeholder 2">
            <a:extLst>
              <a:ext uri="{FF2B5EF4-FFF2-40B4-BE49-F238E27FC236}">
                <a16:creationId xmlns:a16="http://schemas.microsoft.com/office/drawing/2014/main" id="{7C483863-2EA8-0747-F6A1-3428BDD6335C}"/>
              </a:ext>
            </a:extLst>
          </p:cNvPr>
          <p:cNvSpPr>
            <a:spLocks noGrp="1"/>
          </p:cNvSpPr>
          <p:nvPr>
            <p:ph idx="1"/>
          </p:nvPr>
        </p:nvSpPr>
        <p:spPr/>
        <p:txBody>
          <a:bodyPr/>
          <a:lstStyle/>
          <a:p>
            <a:pPr marL="400050" indent="-285750">
              <a:spcBef>
                <a:spcPts val="360"/>
              </a:spcBef>
              <a:spcAft>
                <a:spcPts val="0"/>
              </a:spcAft>
              <a:buSzPts val="1800"/>
            </a:pPr>
            <a:r>
              <a:rPr lang="en-US" dirty="0"/>
              <a:t>Area under peaks in CV helps estimate number of electrochemically-detectable redox-active molecules (amount of detectable DNA probes)</a:t>
            </a:r>
          </a:p>
          <a:p>
            <a:pPr marL="857250" lvl="1" indent="-285750">
              <a:spcBef>
                <a:spcPts val="0"/>
              </a:spcBef>
              <a:spcAft>
                <a:spcPts val="0"/>
              </a:spcAft>
              <a:buSzPts val="1800"/>
            </a:pPr>
            <a:r>
              <a:rPr lang="en-US" dirty="0"/>
              <a:t>Paper used oxidation peak</a:t>
            </a:r>
          </a:p>
          <a:p>
            <a:pPr marL="857250" lvl="1" indent="-285750">
              <a:spcBef>
                <a:spcPts val="0"/>
              </a:spcBef>
              <a:spcAft>
                <a:spcPts val="0"/>
              </a:spcAft>
              <a:buSzPts val="1800"/>
            </a:pPr>
            <a:r>
              <a:rPr lang="en-US" dirty="0"/>
              <a:t>n is number of electron transferred per redox event (n = 2 for MB)</a:t>
            </a:r>
          </a:p>
          <a:p>
            <a:pPr marL="857250" lvl="1" indent="-285750">
              <a:spcBef>
                <a:spcPts val="0"/>
              </a:spcBef>
              <a:spcAft>
                <a:spcPts val="0"/>
              </a:spcAft>
              <a:buSzPts val="1800"/>
            </a:pPr>
            <a:r>
              <a:rPr lang="en-US" dirty="0"/>
              <a:t>F is Faraday’s constant</a:t>
            </a:r>
          </a:p>
          <a:p>
            <a:pPr marL="857250" lvl="1" indent="-285750">
              <a:spcBef>
                <a:spcPts val="0"/>
              </a:spcBef>
              <a:spcAft>
                <a:spcPts val="0"/>
              </a:spcAft>
              <a:buSzPts val="1800"/>
            </a:pPr>
            <a:r>
              <a:rPr lang="en-US" dirty="0"/>
              <a:t>A is area of electrode area</a:t>
            </a:r>
          </a:p>
          <a:p>
            <a:pPr marL="857250" lvl="1" indent="-285750">
              <a:spcBef>
                <a:spcPts val="0"/>
              </a:spcBef>
              <a:spcAft>
                <a:spcPts val="0"/>
              </a:spcAft>
              <a:buSzPts val="1800"/>
            </a:pPr>
            <a:r>
              <a:rPr lang="en-US" dirty="0"/>
              <a:t>v is sweep rate</a:t>
            </a:r>
          </a:p>
          <a:p>
            <a:pPr>
              <a:spcBef>
                <a:spcPts val="1200"/>
              </a:spcBef>
              <a:spcAft>
                <a:spcPts val="1200"/>
              </a:spcAft>
            </a:pPr>
            <a:endParaRPr lang="en-US" dirty="0"/>
          </a:p>
          <a:p>
            <a:endParaRPr lang="en-CA" dirty="0"/>
          </a:p>
        </p:txBody>
      </p:sp>
      <p:sp>
        <p:nvSpPr>
          <p:cNvPr id="4" name="Slide Number Placeholder 3">
            <a:extLst>
              <a:ext uri="{FF2B5EF4-FFF2-40B4-BE49-F238E27FC236}">
                <a16:creationId xmlns:a16="http://schemas.microsoft.com/office/drawing/2014/main" id="{3A13CC35-1737-9957-3B8D-C4CF71B74748}"/>
              </a:ext>
            </a:extLst>
          </p:cNvPr>
          <p:cNvSpPr>
            <a:spLocks noGrp="1"/>
          </p:cNvSpPr>
          <p:nvPr>
            <p:ph type="sldNum" sz="quarter" idx="12"/>
          </p:nvPr>
        </p:nvSpPr>
        <p:spPr/>
        <p:txBody>
          <a:bodyPr/>
          <a:lstStyle/>
          <a:p>
            <a:r>
              <a:rPr lang="en-US"/>
              <a:t>PAGE  </a:t>
            </a:r>
            <a:fld id="{93005692-73BE-493E-93AB-ECD6027A7652}" type="slidenum">
              <a:rPr lang="en-US" smtClean="0"/>
              <a:pPr/>
              <a:t>18</a:t>
            </a:fld>
            <a:endParaRPr lang="en-US" dirty="0"/>
          </a:p>
        </p:txBody>
      </p:sp>
      <p:grpSp>
        <p:nvGrpSpPr>
          <p:cNvPr id="5" name="Google Shape;168;p29">
            <a:extLst>
              <a:ext uri="{FF2B5EF4-FFF2-40B4-BE49-F238E27FC236}">
                <a16:creationId xmlns:a16="http://schemas.microsoft.com/office/drawing/2014/main" id="{3C3EBC58-30A3-DE75-0F1A-C17DE8123893}"/>
              </a:ext>
            </a:extLst>
          </p:cNvPr>
          <p:cNvGrpSpPr/>
          <p:nvPr/>
        </p:nvGrpSpPr>
        <p:grpSpPr>
          <a:xfrm>
            <a:off x="829083" y="3541565"/>
            <a:ext cx="2373525" cy="819863"/>
            <a:chOff x="30800" y="4072563"/>
            <a:chExt cx="2373525" cy="819863"/>
          </a:xfrm>
        </p:grpSpPr>
        <p:pic>
          <p:nvPicPr>
            <p:cNvPr id="6" name="Google Shape;169;p29">
              <a:extLst>
                <a:ext uri="{FF2B5EF4-FFF2-40B4-BE49-F238E27FC236}">
                  <a16:creationId xmlns:a16="http://schemas.microsoft.com/office/drawing/2014/main" id="{D5936D6D-3C9C-7D38-AD98-70DFA28065CD}"/>
                </a:ext>
              </a:extLst>
            </p:cNvPr>
            <p:cNvPicPr preferRelativeResize="0"/>
            <p:nvPr/>
          </p:nvPicPr>
          <p:blipFill>
            <a:blip r:embed="rId2">
              <a:alphaModFix/>
            </a:blip>
            <a:stretch>
              <a:fillRect/>
            </a:stretch>
          </p:blipFill>
          <p:spPr>
            <a:xfrm>
              <a:off x="30800" y="4072563"/>
              <a:ext cx="2327675" cy="542850"/>
            </a:xfrm>
            <a:prstGeom prst="rect">
              <a:avLst/>
            </a:prstGeom>
            <a:noFill/>
            <a:ln>
              <a:noFill/>
            </a:ln>
          </p:spPr>
        </p:pic>
        <p:sp>
          <p:nvSpPr>
            <p:cNvPr id="7" name="Google Shape;170;p29">
              <a:extLst>
                <a:ext uri="{FF2B5EF4-FFF2-40B4-BE49-F238E27FC236}">
                  <a16:creationId xmlns:a16="http://schemas.microsoft.com/office/drawing/2014/main" id="{74D0BCA5-A390-4FC8-5AFD-996AEFA2CFAF}"/>
                </a:ext>
              </a:extLst>
            </p:cNvPr>
            <p:cNvSpPr txBox="1"/>
            <p:nvPr/>
          </p:nvSpPr>
          <p:spPr>
            <a:xfrm>
              <a:off x="112925" y="4538425"/>
              <a:ext cx="2291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a:t>(1) Randles–Sevcik equation</a:t>
              </a:r>
              <a:endParaRPr>
                <a:latin typeface="Proxima Nova"/>
                <a:ea typeface="Proxima Nova"/>
                <a:cs typeface="Proxima Nova"/>
                <a:sym typeface="Proxima Nova"/>
              </a:endParaRPr>
            </a:p>
          </p:txBody>
        </p:sp>
      </p:grpSp>
      <p:grpSp>
        <p:nvGrpSpPr>
          <p:cNvPr id="8" name="Google Shape;171;p29">
            <a:extLst>
              <a:ext uri="{FF2B5EF4-FFF2-40B4-BE49-F238E27FC236}">
                <a16:creationId xmlns:a16="http://schemas.microsoft.com/office/drawing/2014/main" id="{ED9CA530-F38B-606B-790D-450C3BD8B34B}"/>
              </a:ext>
            </a:extLst>
          </p:cNvPr>
          <p:cNvGrpSpPr/>
          <p:nvPr/>
        </p:nvGrpSpPr>
        <p:grpSpPr>
          <a:xfrm>
            <a:off x="5841558" y="3361490"/>
            <a:ext cx="2291400" cy="1180013"/>
            <a:chOff x="2540825" y="3920113"/>
            <a:chExt cx="2291400" cy="1180013"/>
          </a:xfrm>
        </p:grpSpPr>
        <p:pic>
          <p:nvPicPr>
            <p:cNvPr id="9" name="Google Shape;172;p29">
              <a:extLst>
                <a:ext uri="{FF2B5EF4-FFF2-40B4-BE49-F238E27FC236}">
                  <a16:creationId xmlns:a16="http://schemas.microsoft.com/office/drawing/2014/main" id="{8377EFF2-EDD8-DA92-10BF-249923D12053}"/>
                </a:ext>
              </a:extLst>
            </p:cNvPr>
            <p:cNvPicPr preferRelativeResize="0"/>
            <p:nvPr/>
          </p:nvPicPr>
          <p:blipFill>
            <a:blip r:embed="rId3">
              <a:alphaModFix/>
            </a:blip>
            <a:stretch>
              <a:fillRect/>
            </a:stretch>
          </p:blipFill>
          <p:spPr>
            <a:xfrm>
              <a:off x="2724500" y="3920113"/>
              <a:ext cx="1924050" cy="847725"/>
            </a:xfrm>
            <a:prstGeom prst="rect">
              <a:avLst/>
            </a:prstGeom>
            <a:noFill/>
            <a:ln>
              <a:noFill/>
            </a:ln>
          </p:spPr>
        </p:pic>
        <p:sp>
          <p:nvSpPr>
            <p:cNvPr id="10" name="Google Shape;173;p29">
              <a:extLst>
                <a:ext uri="{FF2B5EF4-FFF2-40B4-BE49-F238E27FC236}">
                  <a16:creationId xmlns:a16="http://schemas.microsoft.com/office/drawing/2014/main" id="{E9B4CDB7-8942-2003-273F-74A9C473B7A8}"/>
                </a:ext>
              </a:extLst>
            </p:cNvPr>
            <p:cNvSpPr txBox="1"/>
            <p:nvPr/>
          </p:nvSpPr>
          <p:spPr>
            <a:xfrm>
              <a:off x="2540825" y="4576925"/>
              <a:ext cx="2291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a:t>(2) Estimate amount of DNA probes</a:t>
              </a:r>
              <a:endParaRPr>
                <a:latin typeface="Proxima Nova"/>
                <a:ea typeface="Proxima Nova"/>
                <a:cs typeface="Proxima Nova"/>
                <a:sym typeface="Proxima Nova"/>
              </a:endParaRPr>
            </a:p>
          </p:txBody>
        </p:sp>
      </p:grpSp>
    </p:spTree>
    <p:extLst>
      <p:ext uri="{BB962C8B-B14F-4D97-AF65-F5344CB8AC3E}">
        <p14:creationId xmlns:p14="http://schemas.microsoft.com/office/powerpoint/2010/main" val="289733119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3FEF-EA91-8CEC-4778-3741F87A89AA}"/>
              </a:ext>
            </a:extLst>
          </p:cNvPr>
          <p:cNvSpPr>
            <a:spLocks noGrp="1"/>
          </p:cNvSpPr>
          <p:nvPr>
            <p:ph type="title"/>
          </p:nvPr>
        </p:nvSpPr>
        <p:spPr/>
        <p:txBody>
          <a:bodyPr/>
          <a:lstStyle/>
          <a:p>
            <a:r>
              <a:rPr lang="en-CA" dirty="0"/>
              <a:t>Evaluating Hypothesis 1 (Cont.)</a:t>
            </a:r>
          </a:p>
        </p:txBody>
      </p:sp>
      <p:sp>
        <p:nvSpPr>
          <p:cNvPr id="3" name="Content Placeholder 2">
            <a:extLst>
              <a:ext uri="{FF2B5EF4-FFF2-40B4-BE49-F238E27FC236}">
                <a16:creationId xmlns:a16="http://schemas.microsoft.com/office/drawing/2014/main" id="{AB969472-402F-D86D-3F2B-874588425DA7}"/>
              </a:ext>
            </a:extLst>
          </p:cNvPr>
          <p:cNvSpPr>
            <a:spLocks noGrp="1"/>
          </p:cNvSpPr>
          <p:nvPr>
            <p:ph idx="1"/>
          </p:nvPr>
        </p:nvSpPr>
        <p:spPr>
          <a:xfrm>
            <a:off x="194913" y="1059873"/>
            <a:ext cx="4377088" cy="1905749"/>
          </a:xfrm>
        </p:spPr>
        <p:txBody>
          <a:bodyPr/>
          <a:lstStyle/>
          <a:p>
            <a:pPr marL="412750" indent="-285750">
              <a:spcBef>
                <a:spcPts val="360"/>
              </a:spcBef>
              <a:spcAft>
                <a:spcPts val="0"/>
              </a:spcAft>
              <a:buSzPts val="1600"/>
            </a:pPr>
            <a:r>
              <a:rPr lang="en-US" sz="1800" dirty="0"/>
              <a:t>Based on experiments with miR-21 spiked in PBS</a:t>
            </a:r>
          </a:p>
          <a:p>
            <a:pPr marL="412750" indent="-285750">
              <a:spcBef>
                <a:spcPts val="0"/>
              </a:spcBef>
              <a:spcAft>
                <a:spcPts val="0"/>
              </a:spcAft>
              <a:buSzPts val="1600"/>
            </a:pPr>
            <a:r>
              <a:rPr lang="en-US" sz="1800" dirty="0"/>
              <a:t>Formation of a single double helix can “switch off” around 100,000 unhybridized </a:t>
            </a:r>
            <a:r>
              <a:rPr lang="en-US" sz="1800" dirty="0" err="1"/>
              <a:t>Au@MNPs</a:t>
            </a:r>
            <a:r>
              <a:rPr lang="en-US" sz="1800" dirty="0"/>
              <a:t> at 10 </a:t>
            </a:r>
            <a:r>
              <a:rPr lang="en-US" sz="1800" dirty="0" err="1"/>
              <a:t>aM</a:t>
            </a:r>
            <a:r>
              <a:rPr lang="en-US" sz="1800" dirty="0"/>
              <a:t> of miR-21 </a:t>
            </a:r>
          </a:p>
          <a:p>
            <a:endParaRPr lang="en-CA" dirty="0"/>
          </a:p>
        </p:txBody>
      </p:sp>
      <p:sp>
        <p:nvSpPr>
          <p:cNvPr id="4" name="Slide Number Placeholder 3">
            <a:extLst>
              <a:ext uri="{FF2B5EF4-FFF2-40B4-BE49-F238E27FC236}">
                <a16:creationId xmlns:a16="http://schemas.microsoft.com/office/drawing/2014/main" id="{6F8B547C-A208-E0E4-8144-85BB59FD9B00}"/>
              </a:ext>
            </a:extLst>
          </p:cNvPr>
          <p:cNvSpPr>
            <a:spLocks noGrp="1"/>
          </p:cNvSpPr>
          <p:nvPr>
            <p:ph type="sldNum" sz="quarter" idx="12"/>
          </p:nvPr>
        </p:nvSpPr>
        <p:spPr/>
        <p:txBody>
          <a:bodyPr/>
          <a:lstStyle/>
          <a:p>
            <a:r>
              <a:rPr lang="en-US"/>
              <a:t>PAGE  </a:t>
            </a:r>
            <a:fld id="{93005692-73BE-493E-93AB-ECD6027A7652}" type="slidenum">
              <a:rPr lang="en-US" smtClean="0"/>
              <a:pPr/>
              <a:t>19</a:t>
            </a:fld>
            <a:endParaRPr lang="en-US" dirty="0"/>
          </a:p>
        </p:txBody>
      </p:sp>
      <p:graphicFrame>
        <p:nvGraphicFramePr>
          <p:cNvPr id="5" name="Google Shape;181;p30">
            <a:extLst>
              <a:ext uri="{FF2B5EF4-FFF2-40B4-BE49-F238E27FC236}">
                <a16:creationId xmlns:a16="http://schemas.microsoft.com/office/drawing/2014/main" id="{2B9E34EF-41D9-A2A7-57C0-3C07D5AD3688}"/>
              </a:ext>
            </a:extLst>
          </p:cNvPr>
          <p:cNvGraphicFramePr/>
          <p:nvPr>
            <p:extLst>
              <p:ext uri="{D42A27DB-BD31-4B8C-83A1-F6EECF244321}">
                <p14:modId xmlns:p14="http://schemas.microsoft.com/office/powerpoint/2010/main" val="1098628420"/>
              </p:ext>
            </p:extLst>
          </p:nvPr>
        </p:nvGraphicFramePr>
        <p:xfrm>
          <a:off x="194913" y="3044707"/>
          <a:ext cx="4291900" cy="1706775"/>
        </p:xfrm>
        <a:graphic>
          <a:graphicData uri="http://schemas.openxmlformats.org/drawingml/2006/table">
            <a:tbl>
              <a:tblPr>
                <a:noFill/>
                <a:tableStyleId>{70E646C8-EC07-4038-A914-44648C9C9A9D}</a:tableStyleId>
              </a:tblPr>
              <a:tblGrid>
                <a:gridCol w="1221875">
                  <a:extLst>
                    <a:ext uri="{9D8B030D-6E8A-4147-A177-3AD203B41FA5}">
                      <a16:colId xmlns:a16="http://schemas.microsoft.com/office/drawing/2014/main" val="20000"/>
                    </a:ext>
                  </a:extLst>
                </a:gridCol>
                <a:gridCol w="999075">
                  <a:extLst>
                    <a:ext uri="{9D8B030D-6E8A-4147-A177-3AD203B41FA5}">
                      <a16:colId xmlns:a16="http://schemas.microsoft.com/office/drawing/2014/main" val="20001"/>
                    </a:ext>
                  </a:extLst>
                </a:gridCol>
                <a:gridCol w="962025">
                  <a:extLst>
                    <a:ext uri="{9D8B030D-6E8A-4147-A177-3AD203B41FA5}">
                      <a16:colId xmlns:a16="http://schemas.microsoft.com/office/drawing/2014/main" val="20002"/>
                    </a:ext>
                  </a:extLst>
                </a:gridCol>
                <a:gridCol w="1108925">
                  <a:extLst>
                    <a:ext uri="{9D8B030D-6E8A-4147-A177-3AD203B41FA5}">
                      <a16:colId xmlns:a16="http://schemas.microsoft.com/office/drawing/2014/main" val="20003"/>
                    </a:ext>
                  </a:extLst>
                </a:gridCol>
              </a:tblGrid>
              <a:tr h="396200">
                <a:tc rowSpan="2">
                  <a:txBody>
                    <a:bodyPr/>
                    <a:lstStyle/>
                    <a:p>
                      <a:pPr marL="0" lvl="0" indent="0" algn="l" rtl="0">
                        <a:spcBef>
                          <a:spcPts val="0"/>
                        </a:spcBef>
                        <a:spcAft>
                          <a:spcPts val="0"/>
                        </a:spcAft>
                        <a:buNone/>
                      </a:pPr>
                      <a:endParaRPr dirty="0"/>
                    </a:p>
                  </a:txBody>
                  <a:tcPr marL="91425" marR="91425" marT="91425" marB="91425"/>
                </a:tc>
                <a:tc gridSpan="3">
                  <a:txBody>
                    <a:bodyPr/>
                    <a:lstStyle/>
                    <a:p>
                      <a:pPr marL="0" lvl="0" indent="0" algn="ctr" rtl="0">
                        <a:spcBef>
                          <a:spcPts val="0"/>
                        </a:spcBef>
                        <a:spcAft>
                          <a:spcPts val="0"/>
                        </a:spcAft>
                        <a:buNone/>
                      </a:pPr>
                      <a:r>
                        <a:rPr lang="en-CA"/>
                        <a:t>Concentration of target</a:t>
                      </a:r>
                      <a:endParaRPr/>
                    </a:p>
                  </a:txBody>
                  <a:tcPr marL="91425" marR="91425" marT="91425" marB="91425"/>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6200">
                <a:tc vMerge="1">
                  <a:txBody>
                    <a:bodyPr/>
                    <a:lstStyle/>
                    <a:p>
                      <a:endParaRPr lang="en-US"/>
                    </a:p>
                  </a:txBody>
                  <a:tcPr/>
                </a:tc>
                <a:tc>
                  <a:txBody>
                    <a:bodyPr/>
                    <a:lstStyle/>
                    <a:p>
                      <a:pPr marL="0" lvl="0" indent="0" algn="l" rtl="0">
                        <a:spcBef>
                          <a:spcPts val="0"/>
                        </a:spcBef>
                        <a:spcAft>
                          <a:spcPts val="0"/>
                        </a:spcAft>
                        <a:buNone/>
                      </a:pPr>
                      <a:r>
                        <a:rPr lang="en-CA"/>
                        <a:t>10 aM</a:t>
                      </a:r>
                      <a:endParaRPr/>
                    </a:p>
                  </a:txBody>
                  <a:tcPr marL="91425" marR="91425" marT="91425" marB="91425"/>
                </a:tc>
                <a:tc>
                  <a:txBody>
                    <a:bodyPr/>
                    <a:lstStyle/>
                    <a:p>
                      <a:pPr marL="0" lvl="0" indent="0" algn="l" rtl="0">
                        <a:spcBef>
                          <a:spcPts val="0"/>
                        </a:spcBef>
                        <a:spcAft>
                          <a:spcPts val="0"/>
                        </a:spcAft>
                        <a:buNone/>
                      </a:pPr>
                      <a:r>
                        <a:rPr lang="en-CA"/>
                        <a:t>0.1 pM</a:t>
                      </a:r>
                      <a:endParaRPr/>
                    </a:p>
                  </a:txBody>
                  <a:tcPr marL="91425" marR="91425" marT="91425" marB="91425"/>
                </a:tc>
                <a:tc>
                  <a:txBody>
                    <a:bodyPr/>
                    <a:lstStyle/>
                    <a:p>
                      <a:pPr marL="0" lvl="0" indent="0" algn="l" rtl="0">
                        <a:spcBef>
                          <a:spcPts val="0"/>
                        </a:spcBef>
                        <a:spcAft>
                          <a:spcPts val="0"/>
                        </a:spcAft>
                        <a:buNone/>
                      </a:pPr>
                      <a:r>
                        <a:rPr lang="en-CA"/>
                        <a:t>1 nM</a:t>
                      </a:r>
                      <a:endParaRPr/>
                    </a:p>
                  </a:txBody>
                  <a:tcPr marL="91425" marR="91425" marT="91425" marB="91425"/>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CA" sz="1200"/>
                        <a:t>% decrease in detectable redox-active molecules</a:t>
                      </a:r>
                      <a:endParaRPr sz="1200"/>
                    </a:p>
                  </a:txBody>
                  <a:tcPr marL="91425" marR="91425" marT="91425" marB="91425"/>
                </a:tc>
                <a:tc>
                  <a:txBody>
                    <a:bodyPr/>
                    <a:lstStyle/>
                    <a:p>
                      <a:pPr marL="0" lvl="0" indent="0" algn="l" rtl="0">
                        <a:spcBef>
                          <a:spcPts val="0"/>
                        </a:spcBef>
                        <a:spcAft>
                          <a:spcPts val="0"/>
                        </a:spcAft>
                        <a:buNone/>
                      </a:pPr>
                      <a:r>
                        <a:rPr lang="en-CA" dirty="0"/>
                        <a:t>18.5 ± 2.6</a:t>
                      </a:r>
                      <a:endParaRPr dirty="0"/>
                    </a:p>
                  </a:txBody>
                  <a:tcPr marL="91425" marR="91425" marT="91425" marB="91425"/>
                </a:tc>
                <a:tc>
                  <a:txBody>
                    <a:bodyPr/>
                    <a:lstStyle/>
                    <a:p>
                      <a:pPr marL="0" lvl="0" indent="0" algn="l" rtl="0">
                        <a:spcBef>
                          <a:spcPts val="0"/>
                        </a:spcBef>
                        <a:spcAft>
                          <a:spcPts val="0"/>
                        </a:spcAft>
                        <a:buNone/>
                      </a:pPr>
                      <a:r>
                        <a:rPr lang="en-CA" dirty="0"/>
                        <a:t>23.0 ± 3.8</a:t>
                      </a:r>
                      <a:endParaRPr dirty="0"/>
                    </a:p>
                  </a:txBody>
                  <a:tcPr marL="91425" marR="91425" marT="91425" marB="91425"/>
                </a:tc>
                <a:tc>
                  <a:txBody>
                    <a:bodyPr/>
                    <a:lstStyle/>
                    <a:p>
                      <a:pPr marL="0" lvl="0" indent="0" algn="l" rtl="0">
                        <a:spcBef>
                          <a:spcPts val="0"/>
                        </a:spcBef>
                        <a:spcAft>
                          <a:spcPts val="0"/>
                        </a:spcAft>
                        <a:buNone/>
                      </a:pPr>
                      <a:r>
                        <a:rPr lang="en-CA" dirty="0"/>
                        <a:t>30.0 ± 4.1</a:t>
                      </a:r>
                      <a:endParaRPr dirty="0"/>
                    </a:p>
                  </a:txBody>
                  <a:tcPr marL="91425" marR="91425" marT="91425" marB="91425"/>
                </a:tc>
                <a:extLst>
                  <a:ext uri="{0D108BD9-81ED-4DB2-BD59-A6C34878D82A}">
                    <a16:rowId xmlns:a16="http://schemas.microsoft.com/office/drawing/2014/main" val="10002"/>
                  </a:ext>
                </a:extLst>
              </a:tr>
            </a:tbl>
          </a:graphicData>
        </a:graphic>
      </p:graphicFrame>
      <p:pic>
        <p:nvPicPr>
          <p:cNvPr id="6" name="Google Shape;178;p30">
            <a:extLst>
              <a:ext uri="{FF2B5EF4-FFF2-40B4-BE49-F238E27FC236}">
                <a16:creationId xmlns:a16="http://schemas.microsoft.com/office/drawing/2014/main" id="{A2007D0C-D56C-D605-A977-98D6FC5B9C74}"/>
              </a:ext>
            </a:extLst>
          </p:cNvPr>
          <p:cNvPicPr preferRelativeResize="0"/>
          <p:nvPr/>
        </p:nvPicPr>
        <p:blipFill>
          <a:blip r:embed="rId2">
            <a:alphaModFix/>
          </a:blip>
          <a:stretch>
            <a:fillRect/>
          </a:stretch>
        </p:blipFill>
        <p:spPr>
          <a:xfrm>
            <a:off x="4572000" y="311925"/>
            <a:ext cx="4558225" cy="4831576"/>
          </a:xfrm>
          <a:prstGeom prst="rect">
            <a:avLst/>
          </a:prstGeom>
          <a:noFill/>
          <a:ln>
            <a:noFill/>
          </a:ln>
        </p:spPr>
      </p:pic>
    </p:spTree>
    <p:extLst>
      <p:ext uri="{BB962C8B-B14F-4D97-AF65-F5344CB8AC3E}">
        <p14:creationId xmlns:p14="http://schemas.microsoft.com/office/powerpoint/2010/main" val="397193961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457E5-A200-F4B7-F827-3695B717181C}"/>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57105517-2533-FB65-DA0D-B2E26277EDDB}"/>
              </a:ext>
            </a:extLst>
          </p:cNvPr>
          <p:cNvSpPr>
            <a:spLocks noGrp="1"/>
          </p:cNvSpPr>
          <p:nvPr>
            <p:ph idx="1"/>
          </p:nvPr>
        </p:nvSpPr>
        <p:spPr/>
        <p:txBody>
          <a:bodyPr/>
          <a:lstStyle/>
          <a:p>
            <a:pPr marL="400050" indent="-285750">
              <a:spcBef>
                <a:spcPts val="360"/>
              </a:spcBef>
              <a:spcAft>
                <a:spcPts val="0"/>
              </a:spcAft>
              <a:buSzPts val="1800"/>
            </a:pPr>
            <a:r>
              <a:rPr lang="en-US" dirty="0"/>
              <a:t>Background</a:t>
            </a:r>
          </a:p>
          <a:p>
            <a:pPr marL="857250" lvl="1" indent="-285750">
              <a:spcBef>
                <a:spcPts val="0"/>
              </a:spcBef>
              <a:spcAft>
                <a:spcPts val="0"/>
              </a:spcAft>
              <a:buSzPts val="1800"/>
            </a:pPr>
            <a:r>
              <a:rPr lang="en-US" dirty="0"/>
              <a:t>Voltammetry</a:t>
            </a:r>
          </a:p>
          <a:p>
            <a:pPr marL="857250" lvl="1" indent="-285750">
              <a:spcBef>
                <a:spcPts val="0"/>
              </a:spcBef>
              <a:spcAft>
                <a:spcPts val="0"/>
              </a:spcAft>
              <a:buSzPts val="1800"/>
            </a:pPr>
            <a:r>
              <a:rPr lang="en-US" dirty="0"/>
              <a:t>MicroRNA and miR-21</a:t>
            </a:r>
          </a:p>
          <a:p>
            <a:pPr marL="400050" indent="-285750">
              <a:spcBef>
                <a:spcPts val="0"/>
              </a:spcBef>
              <a:spcAft>
                <a:spcPts val="0"/>
              </a:spcAft>
              <a:buSzPts val="1800"/>
            </a:pPr>
            <a:r>
              <a:rPr lang="en-US" dirty="0"/>
              <a:t>Paper Introduction</a:t>
            </a:r>
          </a:p>
          <a:p>
            <a:pPr marL="882650" lvl="1" indent="-285750">
              <a:spcBef>
                <a:spcPts val="0"/>
              </a:spcBef>
              <a:spcAft>
                <a:spcPts val="0"/>
              </a:spcAft>
              <a:buSzPts val="1400"/>
            </a:pPr>
            <a:r>
              <a:rPr lang="en-US" dirty="0" err="1"/>
              <a:t>DNA-Au@MNP</a:t>
            </a:r>
            <a:endParaRPr lang="en-US" dirty="0"/>
          </a:p>
          <a:p>
            <a:pPr marL="882650" lvl="1" indent="-285750">
              <a:spcBef>
                <a:spcPts val="0"/>
              </a:spcBef>
              <a:spcAft>
                <a:spcPts val="0"/>
              </a:spcAft>
              <a:buSzPts val="1400"/>
            </a:pPr>
            <a:r>
              <a:rPr lang="en-US" dirty="0"/>
              <a:t>Procedure</a:t>
            </a:r>
          </a:p>
          <a:p>
            <a:pPr marL="857250" lvl="1" indent="-285750">
              <a:spcBef>
                <a:spcPts val="0"/>
              </a:spcBef>
              <a:spcAft>
                <a:spcPts val="0"/>
              </a:spcAft>
              <a:buSzPts val="1800"/>
            </a:pPr>
            <a:r>
              <a:rPr lang="en-US" dirty="0"/>
              <a:t>Range of detection &amp; selectivity</a:t>
            </a:r>
          </a:p>
          <a:p>
            <a:pPr marL="857250" lvl="1" indent="-285750">
              <a:spcBef>
                <a:spcPts val="0"/>
              </a:spcBef>
              <a:spcAft>
                <a:spcPts val="0"/>
              </a:spcAft>
              <a:buSzPts val="1800"/>
            </a:pPr>
            <a:r>
              <a:rPr lang="en-US" dirty="0"/>
              <a:t>Detection Mechanism</a:t>
            </a:r>
          </a:p>
          <a:p>
            <a:pPr marL="857250" lvl="1" indent="-285750">
              <a:spcBef>
                <a:spcPts val="0"/>
              </a:spcBef>
              <a:spcAft>
                <a:spcPts val="0"/>
              </a:spcAft>
              <a:buSzPts val="1800"/>
            </a:pPr>
            <a:r>
              <a:rPr lang="en-US" dirty="0"/>
              <a:t>Examining capability of sensor</a:t>
            </a:r>
          </a:p>
          <a:p>
            <a:pPr marL="857250" lvl="1" indent="-285750">
              <a:spcBef>
                <a:spcPts val="0"/>
              </a:spcBef>
              <a:spcAft>
                <a:spcPts val="0"/>
              </a:spcAft>
              <a:buSzPts val="1800"/>
            </a:pPr>
            <a:r>
              <a:rPr lang="en-US" dirty="0"/>
              <a:t>Conclusion</a:t>
            </a:r>
          </a:p>
          <a:p>
            <a:pPr marL="400050" indent="-285750">
              <a:spcBef>
                <a:spcPts val="0"/>
              </a:spcBef>
              <a:spcAft>
                <a:spcPts val="0"/>
              </a:spcAft>
              <a:buSzPts val="1800"/>
            </a:pPr>
            <a:r>
              <a:rPr lang="en-US" dirty="0"/>
              <a:t>Opinions</a:t>
            </a:r>
          </a:p>
          <a:p>
            <a:pPr marL="0" indent="0">
              <a:buNone/>
            </a:pPr>
            <a:endParaRPr lang="en-CA" dirty="0"/>
          </a:p>
        </p:txBody>
      </p:sp>
      <p:sp>
        <p:nvSpPr>
          <p:cNvPr id="5" name="Slide Number Placeholder 4">
            <a:extLst>
              <a:ext uri="{FF2B5EF4-FFF2-40B4-BE49-F238E27FC236}">
                <a16:creationId xmlns:a16="http://schemas.microsoft.com/office/drawing/2014/main" id="{CA8A763A-C5F3-FDAB-089C-09D447893433}"/>
              </a:ext>
            </a:extLst>
          </p:cNvPr>
          <p:cNvSpPr>
            <a:spLocks noGrp="1"/>
          </p:cNvSpPr>
          <p:nvPr>
            <p:ph type="sldNum" sz="quarter" idx="12"/>
          </p:nvPr>
        </p:nvSpPr>
        <p:spPr/>
        <p:txBody>
          <a:bodyPr/>
          <a:lstStyle/>
          <a:p>
            <a:r>
              <a:rPr lang="en-US"/>
              <a:t>PAGE  </a:t>
            </a:r>
            <a:fld id="{93005692-73BE-493E-93AB-ECD6027A7652}" type="slidenum">
              <a:rPr lang="en-US" smtClean="0"/>
              <a:pPr/>
              <a:t>2</a:t>
            </a:fld>
            <a:endParaRPr lang="en-US" dirty="0"/>
          </a:p>
        </p:txBody>
      </p:sp>
    </p:spTree>
    <p:extLst>
      <p:ext uri="{BB962C8B-B14F-4D97-AF65-F5344CB8AC3E}">
        <p14:creationId xmlns:p14="http://schemas.microsoft.com/office/powerpoint/2010/main" val="250686674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F092F-21B9-46A7-E922-E17DCC24D8CA}"/>
              </a:ext>
            </a:extLst>
          </p:cNvPr>
          <p:cNvSpPr>
            <a:spLocks noGrp="1"/>
          </p:cNvSpPr>
          <p:nvPr>
            <p:ph type="title"/>
          </p:nvPr>
        </p:nvSpPr>
        <p:spPr/>
        <p:txBody>
          <a:bodyPr/>
          <a:lstStyle/>
          <a:p>
            <a:r>
              <a:rPr lang="en-CA" dirty="0"/>
              <a:t>Evaluating Hypothesis 1 (Cont.)</a:t>
            </a:r>
          </a:p>
        </p:txBody>
      </p:sp>
      <p:sp>
        <p:nvSpPr>
          <p:cNvPr id="3" name="Content Placeholder 2">
            <a:extLst>
              <a:ext uri="{FF2B5EF4-FFF2-40B4-BE49-F238E27FC236}">
                <a16:creationId xmlns:a16="http://schemas.microsoft.com/office/drawing/2014/main" id="{8FFD906E-1AA4-1EFD-4F81-9FAD74F9E15E}"/>
              </a:ext>
            </a:extLst>
          </p:cNvPr>
          <p:cNvSpPr>
            <a:spLocks noGrp="1"/>
          </p:cNvSpPr>
          <p:nvPr>
            <p:ph idx="1"/>
          </p:nvPr>
        </p:nvSpPr>
        <p:spPr>
          <a:xfrm>
            <a:off x="194912" y="1059873"/>
            <a:ext cx="4138191" cy="2144646"/>
          </a:xfrm>
        </p:spPr>
        <p:txBody>
          <a:bodyPr>
            <a:normAutofit lnSpcReduction="10000"/>
          </a:bodyPr>
          <a:lstStyle/>
          <a:p>
            <a:pPr marL="419100" indent="-285750">
              <a:lnSpc>
                <a:spcPct val="105000"/>
              </a:lnSpc>
              <a:spcBef>
                <a:spcPts val="360"/>
              </a:spcBef>
              <a:spcAft>
                <a:spcPts val="0"/>
              </a:spcAft>
              <a:buSzPts val="1500"/>
            </a:pPr>
            <a:r>
              <a:rPr lang="en-CA" sz="1500" dirty="0"/>
              <a:t>To evaluate generality of first mechanism, 6-(</a:t>
            </a:r>
            <a:r>
              <a:rPr lang="en-CA" sz="1500" dirty="0" err="1"/>
              <a:t>ferrocenyl</a:t>
            </a:r>
            <a:r>
              <a:rPr lang="en-CA" sz="1500" dirty="0"/>
              <a:t>)</a:t>
            </a:r>
            <a:r>
              <a:rPr lang="en-CA" sz="1500" dirty="0" err="1"/>
              <a:t>hexanethiol</a:t>
            </a:r>
            <a:r>
              <a:rPr lang="en-CA" sz="1500" dirty="0"/>
              <a:t> and 1-mercaptoundecanoic acid were used to replace the DNA surface modifications</a:t>
            </a:r>
          </a:p>
          <a:p>
            <a:pPr marL="876300" lvl="1" indent="-285750">
              <a:lnSpc>
                <a:spcPct val="105000"/>
              </a:lnSpc>
              <a:spcBef>
                <a:spcPts val="0"/>
              </a:spcBef>
              <a:spcAft>
                <a:spcPts val="0"/>
              </a:spcAft>
              <a:buSzPts val="1500"/>
            </a:pPr>
            <a:r>
              <a:rPr lang="en-CA" sz="1500" dirty="0"/>
              <a:t>6-(</a:t>
            </a:r>
            <a:r>
              <a:rPr lang="en-CA" sz="1500" dirty="0" err="1"/>
              <a:t>ferrocenyl</a:t>
            </a:r>
            <a:r>
              <a:rPr lang="en-CA" sz="1500" dirty="0"/>
              <a:t>)</a:t>
            </a:r>
            <a:r>
              <a:rPr lang="en-CA" sz="1500" dirty="0" err="1"/>
              <a:t>hexanethiol</a:t>
            </a:r>
            <a:r>
              <a:rPr lang="en-CA" sz="1500" dirty="0"/>
              <a:t> (FHT) modified particles are electro-active</a:t>
            </a:r>
          </a:p>
          <a:p>
            <a:pPr marL="876300" lvl="1" indent="-285750">
              <a:lnSpc>
                <a:spcPct val="105000"/>
              </a:lnSpc>
              <a:spcBef>
                <a:spcPts val="0"/>
              </a:spcBef>
              <a:spcAft>
                <a:spcPts val="0"/>
              </a:spcAft>
              <a:buSzPts val="1500"/>
            </a:pPr>
            <a:r>
              <a:rPr lang="en-CA" sz="1500" dirty="0"/>
              <a:t>1-mercaptoundecanoic acid (MUA) modified particles act as insulators, analogous to double helix formation</a:t>
            </a:r>
          </a:p>
          <a:p>
            <a:endParaRPr lang="en-CA" dirty="0"/>
          </a:p>
        </p:txBody>
      </p:sp>
      <p:sp>
        <p:nvSpPr>
          <p:cNvPr id="4" name="Slide Number Placeholder 3">
            <a:extLst>
              <a:ext uri="{FF2B5EF4-FFF2-40B4-BE49-F238E27FC236}">
                <a16:creationId xmlns:a16="http://schemas.microsoft.com/office/drawing/2014/main" id="{FE815633-7000-B450-078F-0A5730429B1F}"/>
              </a:ext>
            </a:extLst>
          </p:cNvPr>
          <p:cNvSpPr>
            <a:spLocks noGrp="1"/>
          </p:cNvSpPr>
          <p:nvPr>
            <p:ph type="sldNum" sz="quarter" idx="12"/>
          </p:nvPr>
        </p:nvSpPr>
        <p:spPr/>
        <p:txBody>
          <a:bodyPr/>
          <a:lstStyle/>
          <a:p>
            <a:r>
              <a:rPr lang="en-US"/>
              <a:t>PAGE  </a:t>
            </a:r>
            <a:fld id="{93005692-73BE-493E-93AB-ECD6027A7652}" type="slidenum">
              <a:rPr lang="en-US" smtClean="0"/>
              <a:pPr/>
              <a:t>20</a:t>
            </a:fld>
            <a:endParaRPr lang="en-US" dirty="0"/>
          </a:p>
        </p:txBody>
      </p:sp>
      <p:pic>
        <p:nvPicPr>
          <p:cNvPr id="5" name="Google Shape;186;p31">
            <a:extLst>
              <a:ext uri="{FF2B5EF4-FFF2-40B4-BE49-F238E27FC236}">
                <a16:creationId xmlns:a16="http://schemas.microsoft.com/office/drawing/2014/main" id="{5F1A1CDF-94F0-B943-AA13-2BA67CD19C60}"/>
              </a:ext>
            </a:extLst>
          </p:cNvPr>
          <p:cNvPicPr preferRelativeResize="0"/>
          <p:nvPr/>
        </p:nvPicPr>
        <p:blipFill>
          <a:blip r:embed="rId2">
            <a:alphaModFix/>
          </a:blip>
          <a:stretch>
            <a:fillRect/>
          </a:stretch>
        </p:blipFill>
        <p:spPr>
          <a:xfrm>
            <a:off x="4314749" y="471487"/>
            <a:ext cx="4829251" cy="4034724"/>
          </a:xfrm>
          <a:prstGeom prst="rect">
            <a:avLst/>
          </a:prstGeom>
          <a:noFill/>
          <a:ln>
            <a:noFill/>
          </a:ln>
        </p:spPr>
      </p:pic>
      <p:pic>
        <p:nvPicPr>
          <p:cNvPr id="6" name="Google Shape;187;p31">
            <a:extLst>
              <a:ext uri="{FF2B5EF4-FFF2-40B4-BE49-F238E27FC236}">
                <a16:creationId xmlns:a16="http://schemas.microsoft.com/office/drawing/2014/main" id="{5D1CAD84-3DAA-3CC3-B105-C37796283253}"/>
              </a:ext>
            </a:extLst>
          </p:cNvPr>
          <p:cNvPicPr preferRelativeResize="0"/>
          <p:nvPr/>
        </p:nvPicPr>
        <p:blipFill>
          <a:blip r:embed="rId3">
            <a:alphaModFix/>
          </a:blip>
          <a:stretch>
            <a:fillRect/>
          </a:stretch>
        </p:blipFill>
        <p:spPr>
          <a:xfrm>
            <a:off x="2559550" y="3390124"/>
            <a:ext cx="1680200" cy="1547675"/>
          </a:xfrm>
          <a:prstGeom prst="rect">
            <a:avLst/>
          </a:prstGeom>
          <a:noFill/>
          <a:ln>
            <a:noFill/>
          </a:ln>
        </p:spPr>
      </p:pic>
      <p:sp>
        <p:nvSpPr>
          <p:cNvPr id="7" name="Google Shape;190;p31">
            <a:extLst>
              <a:ext uri="{FF2B5EF4-FFF2-40B4-BE49-F238E27FC236}">
                <a16:creationId xmlns:a16="http://schemas.microsoft.com/office/drawing/2014/main" id="{B04E09B8-FA0C-A585-376B-7589EF7A8AC1}"/>
              </a:ext>
            </a:extLst>
          </p:cNvPr>
          <p:cNvSpPr txBox="1"/>
          <p:nvPr/>
        </p:nvSpPr>
        <p:spPr>
          <a:xfrm>
            <a:off x="181250" y="3677135"/>
            <a:ext cx="2456400" cy="8617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i="1" dirty="0">
                <a:solidFill>
                  <a:schemeClr val="tx1"/>
                </a:solidFill>
                <a:latin typeface="Proxima Nova"/>
                <a:ea typeface="Proxima Nova"/>
                <a:cs typeface="Proxima Nova"/>
                <a:sym typeface="Proxima Nova"/>
              </a:rPr>
              <a:t>Results support hypothesis that long molecules on surface of </a:t>
            </a:r>
            <a:r>
              <a:rPr lang="en-CA" sz="1100" i="1" dirty="0" err="1">
                <a:solidFill>
                  <a:schemeClr val="tx1"/>
                </a:solidFill>
                <a:latin typeface="Proxima Nova"/>
                <a:ea typeface="Proxima Nova"/>
                <a:cs typeface="Proxima Nova"/>
                <a:sym typeface="Proxima Nova"/>
              </a:rPr>
              <a:t>Au@MNP</a:t>
            </a:r>
            <a:r>
              <a:rPr lang="en-CA" sz="1100" i="1" dirty="0">
                <a:solidFill>
                  <a:schemeClr val="tx1"/>
                </a:solidFill>
                <a:latin typeface="Proxima Nova"/>
                <a:ea typeface="Proxima Nova"/>
                <a:cs typeface="Proxima Nova"/>
                <a:sym typeface="Proxima Nova"/>
              </a:rPr>
              <a:t> impede electron tunneling through a network of </a:t>
            </a:r>
            <a:r>
              <a:rPr lang="en-CA" sz="1100" i="1" dirty="0" err="1">
                <a:solidFill>
                  <a:schemeClr val="tx1"/>
                </a:solidFill>
                <a:latin typeface="Proxima Nova"/>
                <a:ea typeface="Proxima Nova"/>
                <a:cs typeface="Proxima Nova"/>
                <a:sym typeface="Proxima Nova"/>
              </a:rPr>
              <a:t>Au@MNPs</a:t>
            </a:r>
            <a:endParaRPr sz="1100" i="1" dirty="0">
              <a:solidFill>
                <a:schemeClr val="tx1"/>
              </a:solidFill>
              <a:latin typeface="Proxima Nova"/>
              <a:ea typeface="Proxima Nova"/>
              <a:cs typeface="Proxima Nova"/>
              <a:sym typeface="Proxima Nova"/>
            </a:endParaRPr>
          </a:p>
        </p:txBody>
      </p:sp>
      <p:sp>
        <p:nvSpPr>
          <p:cNvPr id="8" name="Google Shape;191;p31">
            <a:extLst>
              <a:ext uri="{FF2B5EF4-FFF2-40B4-BE49-F238E27FC236}">
                <a16:creationId xmlns:a16="http://schemas.microsoft.com/office/drawing/2014/main" id="{1C7F5AE7-D86C-6506-F7DF-4B555B7938BA}"/>
              </a:ext>
            </a:extLst>
          </p:cNvPr>
          <p:cNvSpPr txBox="1"/>
          <p:nvPr/>
        </p:nvSpPr>
        <p:spPr>
          <a:xfrm>
            <a:off x="4953000" y="4397569"/>
            <a:ext cx="430555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i="1" dirty="0">
                <a:latin typeface="Proxima Nova"/>
                <a:ea typeface="Proxima Nova"/>
                <a:cs typeface="Proxima Nova"/>
                <a:sym typeface="Proxima Nova"/>
              </a:rPr>
              <a:t>Increasing percentage of insulating nano-particle in sample</a:t>
            </a:r>
            <a:endParaRPr sz="1100" i="1" dirty="0">
              <a:latin typeface="Proxima Nova"/>
              <a:ea typeface="Proxima Nova"/>
              <a:cs typeface="Proxima Nova"/>
              <a:sym typeface="Proxima Nova"/>
            </a:endParaRPr>
          </a:p>
        </p:txBody>
      </p:sp>
    </p:spTree>
    <p:extLst>
      <p:ext uri="{BB962C8B-B14F-4D97-AF65-F5344CB8AC3E}">
        <p14:creationId xmlns:p14="http://schemas.microsoft.com/office/powerpoint/2010/main" val="9414694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D5A98-B7BF-947F-6D22-14F578132E58}"/>
              </a:ext>
            </a:extLst>
          </p:cNvPr>
          <p:cNvSpPr>
            <a:spLocks noGrp="1"/>
          </p:cNvSpPr>
          <p:nvPr>
            <p:ph type="title"/>
          </p:nvPr>
        </p:nvSpPr>
        <p:spPr/>
        <p:txBody>
          <a:bodyPr/>
          <a:lstStyle/>
          <a:p>
            <a:r>
              <a:rPr lang="en-CA" dirty="0"/>
              <a:t>Evaluating Hypothesis 2</a:t>
            </a:r>
          </a:p>
        </p:txBody>
      </p:sp>
      <p:sp>
        <p:nvSpPr>
          <p:cNvPr id="3" name="Content Placeholder 2">
            <a:extLst>
              <a:ext uri="{FF2B5EF4-FFF2-40B4-BE49-F238E27FC236}">
                <a16:creationId xmlns:a16="http://schemas.microsoft.com/office/drawing/2014/main" id="{8378029F-13FB-3F69-B730-38E8B6F17C48}"/>
              </a:ext>
            </a:extLst>
          </p:cNvPr>
          <p:cNvSpPr>
            <a:spLocks noGrp="1"/>
          </p:cNvSpPr>
          <p:nvPr>
            <p:ph idx="1"/>
          </p:nvPr>
        </p:nvSpPr>
        <p:spPr/>
        <p:txBody>
          <a:bodyPr/>
          <a:lstStyle/>
          <a:p>
            <a:pPr marL="400050" indent="-285750">
              <a:spcBef>
                <a:spcPts val="360"/>
              </a:spcBef>
              <a:spcAft>
                <a:spcPts val="0"/>
              </a:spcAft>
              <a:buSzPts val="1800"/>
            </a:pPr>
            <a:r>
              <a:rPr lang="en-US" sz="1400" dirty="0"/>
              <a:t>Hypothesis 2: electric field induced reconfiguration of the </a:t>
            </a:r>
            <a:r>
              <a:rPr lang="en-US" sz="1400" dirty="0" err="1"/>
              <a:t>Au@MNP</a:t>
            </a:r>
            <a:r>
              <a:rPr lang="en-US" sz="1400" dirty="0"/>
              <a:t> network redirects hybridized particles closer to electrode surface, which helps to amplify signal suppression</a:t>
            </a:r>
          </a:p>
          <a:p>
            <a:pPr marL="425450" indent="-285750">
              <a:spcBef>
                <a:spcPts val="0"/>
              </a:spcBef>
              <a:spcAft>
                <a:spcPts val="0"/>
              </a:spcAft>
              <a:buSzPts val="1400"/>
            </a:pPr>
            <a:r>
              <a:rPr lang="en-US" sz="1400" dirty="0"/>
              <a:t>Method:</a:t>
            </a:r>
          </a:p>
          <a:p>
            <a:pPr marL="882650" lvl="1" indent="-285750">
              <a:spcBef>
                <a:spcPts val="0"/>
              </a:spcBef>
              <a:spcAft>
                <a:spcPts val="0"/>
              </a:spcAft>
              <a:buSzPts val="1400"/>
            </a:pPr>
            <a:r>
              <a:rPr lang="en-US" dirty="0"/>
              <a:t>Prepare suspensions of hybridized and unhybridized </a:t>
            </a:r>
            <a:r>
              <a:rPr lang="en-US" dirty="0" err="1"/>
              <a:t>DNA-Au@MNP</a:t>
            </a:r>
            <a:r>
              <a:rPr lang="en-US" dirty="0"/>
              <a:t> separately</a:t>
            </a:r>
          </a:p>
          <a:p>
            <a:pPr marL="857250" lvl="1" indent="-285750">
              <a:spcBef>
                <a:spcPts val="0"/>
              </a:spcBef>
              <a:spcAft>
                <a:spcPts val="0"/>
              </a:spcAft>
              <a:buSzPts val="1800"/>
            </a:pPr>
            <a:r>
              <a:rPr lang="en-US" dirty="0"/>
              <a:t>Collect the suspensions onto the gold electrode in different orders</a:t>
            </a:r>
          </a:p>
          <a:p>
            <a:pPr marL="857250" lvl="1" indent="-285750">
              <a:spcBef>
                <a:spcPts val="0"/>
              </a:spcBef>
              <a:spcAft>
                <a:spcPts val="0"/>
              </a:spcAft>
              <a:buSzPts val="1800"/>
            </a:pPr>
            <a:r>
              <a:rPr lang="en-US" dirty="0"/>
              <a:t>Take measurements before and after pulsing square wave signals for each order of collection</a:t>
            </a:r>
          </a:p>
          <a:p>
            <a:endParaRPr lang="en-CA" dirty="0"/>
          </a:p>
        </p:txBody>
      </p:sp>
      <p:sp>
        <p:nvSpPr>
          <p:cNvPr id="4" name="Slide Number Placeholder 3">
            <a:extLst>
              <a:ext uri="{FF2B5EF4-FFF2-40B4-BE49-F238E27FC236}">
                <a16:creationId xmlns:a16="http://schemas.microsoft.com/office/drawing/2014/main" id="{8E33C7CD-C6AC-641E-610D-E3E0F5A5705E}"/>
              </a:ext>
            </a:extLst>
          </p:cNvPr>
          <p:cNvSpPr>
            <a:spLocks noGrp="1"/>
          </p:cNvSpPr>
          <p:nvPr>
            <p:ph type="sldNum" sz="quarter" idx="12"/>
          </p:nvPr>
        </p:nvSpPr>
        <p:spPr/>
        <p:txBody>
          <a:bodyPr/>
          <a:lstStyle/>
          <a:p>
            <a:r>
              <a:rPr lang="en-US"/>
              <a:t>PAGE  </a:t>
            </a:r>
            <a:fld id="{93005692-73BE-493E-93AB-ECD6027A7652}" type="slidenum">
              <a:rPr lang="en-US" smtClean="0"/>
              <a:pPr/>
              <a:t>21</a:t>
            </a:fld>
            <a:endParaRPr lang="en-US" dirty="0"/>
          </a:p>
        </p:txBody>
      </p:sp>
    </p:spTree>
    <p:extLst>
      <p:ext uri="{BB962C8B-B14F-4D97-AF65-F5344CB8AC3E}">
        <p14:creationId xmlns:p14="http://schemas.microsoft.com/office/powerpoint/2010/main" val="200408302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BF4D9-4AC8-F78F-195F-F31F53DAC42B}"/>
              </a:ext>
            </a:extLst>
          </p:cNvPr>
          <p:cNvSpPr>
            <a:spLocks noGrp="1"/>
          </p:cNvSpPr>
          <p:nvPr>
            <p:ph type="title"/>
          </p:nvPr>
        </p:nvSpPr>
        <p:spPr>
          <a:xfrm>
            <a:off x="194913" y="325582"/>
            <a:ext cx="8677297" cy="671945"/>
          </a:xfrm>
        </p:spPr>
        <p:txBody>
          <a:bodyPr anchor="ctr">
            <a:normAutofit/>
          </a:bodyPr>
          <a:lstStyle/>
          <a:p>
            <a:r>
              <a:rPr lang="en-CA" dirty="0"/>
              <a:t>Evaluating Hypothesis 2 (Cont.)</a:t>
            </a:r>
          </a:p>
        </p:txBody>
      </p:sp>
      <p:sp>
        <p:nvSpPr>
          <p:cNvPr id="3" name="Content Placeholder 2">
            <a:extLst>
              <a:ext uri="{FF2B5EF4-FFF2-40B4-BE49-F238E27FC236}">
                <a16:creationId xmlns:a16="http://schemas.microsoft.com/office/drawing/2014/main" id="{7A06C921-1E2A-E1F4-0E4D-5B828CE825EC}"/>
              </a:ext>
            </a:extLst>
          </p:cNvPr>
          <p:cNvSpPr>
            <a:spLocks noGrp="1"/>
          </p:cNvSpPr>
          <p:nvPr>
            <p:ph sz="half" idx="1"/>
          </p:nvPr>
        </p:nvSpPr>
        <p:spPr>
          <a:xfrm>
            <a:off x="194912" y="1059872"/>
            <a:ext cx="4665412" cy="3528603"/>
          </a:xfrm>
        </p:spPr>
        <p:txBody>
          <a:bodyPr>
            <a:normAutofit/>
          </a:bodyPr>
          <a:lstStyle/>
          <a:p>
            <a:pPr marL="400050" indent="-285750">
              <a:lnSpc>
                <a:spcPct val="90000"/>
              </a:lnSpc>
              <a:spcBef>
                <a:spcPts val="360"/>
              </a:spcBef>
              <a:spcAft>
                <a:spcPts val="0"/>
              </a:spcAft>
              <a:buSzPts val="1800"/>
            </a:pPr>
            <a:r>
              <a:rPr lang="en-US" sz="1500" dirty="0"/>
              <a:t>Left column graphs shows result of hybridized portions collected first, followed by unhybridized portions. Right column graphs are from the reverse collection order</a:t>
            </a:r>
          </a:p>
          <a:p>
            <a:pPr marL="400050" indent="-285750">
              <a:lnSpc>
                <a:spcPct val="90000"/>
              </a:lnSpc>
              <a:spcBef>
                <a:spcPts val="0"/>
              </a:spcBef>
              <a:spcAft>
                <a:spcPts val="0"/>
              </a:spcAft>
              <a:buSzPts val="1800"/>
            </a:pPr>
            <a:r>
              <a:rPr lang="en-US" sz="1500" dirty="0"/>
              <a:t>Lines show before (blue) and after (red) applying 10 cycle square wave pulse</a:t>
            </a:r>
          </a:p>
          <a:p>
            <a:pPr marL="400050" indent="-285750">
              <a:lnSpc>
                <a:spcPct val="90000"/>
              </a:lnSpc>
              <a:spcBef>
                <a:spcPts val="0"/>
              </a:spcBef>
              <a:spcAft>
                <a:spcPts val="0"/>
              </a:spcAft>
              <a:buSzPts val="1800"/>
            </a:pPr>
            <a:r>
              <a:rPr lang="en-US" sz="1500" dirty="0"/>
              <a:t>Observations</a:t>
            </a:r>
          </a:p>
          <a:p>
            <a:pPr marL="857250" lvl="1" indent="-285750">
              <a:lnSpc>
                <a:spcPct val="90000"/>
              </a:lnSpc>
              <a:spcBef>
                <a:spcPts val="0"/>
              </a:spcBef>
              <a:spcAft>
                <a:spcPts val="0"/>
              </a:spcAft>
              <a:buSzPts val="1800"/>
            </a:pPr>
            <a:r>
              <a:rPr lang="en-US" dirty="0"/>
              <a:t>Lower signal peaks with increasing number of pulse cycles</a:t>
            </a:r>
          </a:p>
          <a:p>
            <a:pPr marL="857250" lvl="1" indent="-285750">
              <a:lnSpc>
                <a:spcPct val="90000"/>
              </a:lnSpc>
              <a:spcBef>
                <a:spcPts val="0"/>
              </a:spcBef>
              <a:spcAft>
                <a:spcPts val="0"/>
              </a:spcAft>
              <a:buSzPts val="1800"/>
            </a:pPr>
            <a:r>
              <a:rPr lang="en-US" dirty="0"/>
              <a:t>Current magnitude independent of collection order </a:t>
            </a:r>
          </a:p>
          <a:p>
            <a:pPr marL="857250" lvl="1" indent="-285750">
              <a:lnSpc>
                <a:spcPct val="90000"/>
              </a:lnSpc>
              <a:spcBef>
                <a:spcPts val="0"/>
              </a:spcBef>
              <a:spcAft>
                <a:spcPts val="0"/>
              </a:spcAft>
              <a:buSzPts val="1800"/>
            </a:pPr>
            <a:r>
              <a:rPr lang="en-US" dirty="0"/>
              <a:t>Conjecture: hybridized </a:t>
            </a:r>
            <a:r>
              <a:rPr lang="en-US" dirty="0" err="1"/>
              <a:t>DNA-Au@MNP</a:t>
            </a:r>
            <a:r>
              <a:rPr lang="en-US" dirty="0"/>
              <a:t> are reconfigured closer to electrode surface due to applied electrical pulsing</a:t>
            </a:r>
          </a:p>
          <a:p>
            <a:pPr>
              <a:lnSpc>
                <a:spcPct val="90000"/>
              </a:lnSpc>
            </a:pPr>
            <a:endParaRPr lang="en-CA" sz="1500" dirty="0"/>
          </a:p>
        </p:txBody>
      </p:sp>
      <p:pic>
        <p:nvPicPr>
          <p:cNvPr id="5" name="Google Shape;204;p33">
            <a:extLst>
              <a:ext uri="{FF2B5EF4-FFF2-40B4-BE49-F238E27FC236}">
                <a16:creationId xmlns:a16="http://schemas.microsoft.com/office/drawing/2014/main" id="{A63E09E2-646B-8024-6186-F455A39E39E2}"/>
              </a:ext>
            </a:extLst>
          </p:cNvPr>
          <p:cNvPicPr preferRelativeResize="0"/>
          <p:nvPr/>
        </p:nvPicPr>
        <p:blipFill>
          <a:blip r:embed="rId3"/>
          <a:stretch>
            <a:fillRect/>
          </a:stretch>
        </p:blipFill>
        <p:spPr>
          <a:xfrm>
            <a:off x="4953000" y="444842"/>
            <a:ext cx="3919210" cy="4306639"/>
          </a:xfrm>
          <a:prstGeom prst="rect">
            <a:avLst/>
          </a:prstGeom>
          <a:noFill/>
          <a:ln>
            <a:noFill/>
          </a:ln>
        </p:spPr>
      </p:pic>
      <p:sp>
        <p:nvSpPr>
          <p:cNvPr id="4" name="Slide Number Placeholder 3">
            <a:extLst>
              <a:ext uri="{FF2B5EF4-FFF2-40B4-BE49-F238E27FC236}">
                <a16:creationId xmlns:a16="http://schemas.microsoft.com/office/drawing/2014/main" id="{75291D8E-B3D9-20B0-47B6-30197855B810}"/>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22</a:t>
            </a:fld>
            <a:endParaRPr lang="en-US" sz="700"/>
          </a:p>
        </p:txBody>
      </p:sp>
    </p:spTree>
    <p:extLst>
      <p:ext uri="{BB962C8B-B14F-4D97-AF65-F5344CB8AC3E}">
        <p14:creationId xmlns:p14="http://schemas.microsoft.com/office/powerpoint/2010/main" val="261653608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1D403-4AC4-AD16-5BB5-105D277CEA2D}"/>
              </a:ext>
            </a:extLst>
          </p:cNvPr>
          <p:cNvSpPr>
            <a:spLocks noGrp="1"/>
          </p:cNvSpPr>
          <p:nvPr>
            <p:ph type="title"/>
          </p:nvPr>
        </p:nvSpPr>
        <p:spPr/>
        <p:txBody>
          <a:bodyPr>
            <a:normAutofit/>
          </a:bodyPr>
          <a:lstStyle/>
          <a:p>
            <a:r>
              <a:rPr lang="en-CA" dirty="0"/>
              <a:t>Evaluating Hypothesis 2 (Cont.)</a:t>
            </a:r>
          </a:p>
        </p:txBody>
      </p:sp>
      <p:sp>
        <p:nvSpPr>
          <p:cNvPr id="3" name="Content Placeholder 2">
            <a:extLst>
              <a:ext uri="{FF2B5EF4-FFF2-40B4-BE49-F238E27FC236}">
                <a16:creationId xmlns:a16="http://schemas.microsoft.com/office/drawing/2014/main" id="{FD0BDA35-3831-8C62-2F69-79EEB0762DBE}"/>
              </a:ext>
            </a:extLst>
          </p:cNvPr>
          <p:cNvSpPr>
            <a:spLocks noGrp="1"/>
          </p:cNvSpPr>
          <p:nvPr>
            <p:ph sz="half" idx="1"/>
          </p:nvPr>
        </p:nvSpPr>
        <p:spPr/>
        <p:txBody>
          <a:bodyPr/>
          <a:lstStyle/>
          <a:p>
            <a:pPr marL="400050" indent="-285750">
              <a:spcBef>
                <a:spcPts val="360"/>
              </a:spcBef>
              <a:spcAft>
                <a:spcPts val="0"/>
              </a:spcAft>
              <a:buSzPts val="1800"/>
            </a:pPr>
            <a:r>
              <a:rPr lang="en-US" dirty="0"/>
              <a:t>Change in square wave current with cycle number for target concentrations of (a) 0 M, (b) 10 </a:t>
            </a:r>
            <a:r>
              <a:rPr lang="en-US" dirty="0" err="1"/>
              <a:t>aM</a:t>
            </a:r>
            <a:r>
              <a:rPr lang="en-US" dirty="0"/>
              <a:t>,  (c) 0.1 </a:t>
            </a:r>
            <a:r>
              <a:rPr lang="en-US" dirty="0" err="1"/>
              <a:t>pM</a:t>
            </a:r>
            <a:r>
              <a:rPr lang="en-US" dirty="0"/>
              <a:t>, (d) 1 </a:t>
            </a:r>
            <a:r>
              <a:rPr lang="en-US" dirty="0" err="1"/>
              <a:t>nM</a:t>
            </a:r>
            <a:endParaRPr lang="en-US" dirty="0"/>
          </a:p>
          <a:p>
            <a:pPr marL="400050" indent="-285750">
              <a:spcBef>
                <a:spcPts val="0"/>
              </a:spcBef>
              <a:spcAft>
                <a:spcPts val="0"/>
              </a:spcAft>
              <a:buSzPts val="1800"/>
            </a:pPr>
            <a:r>
              <a:rPr lang="en-US" dirty="0"/>
              <a:t>Larger target concentration requires more cycles to stabilize current and leads to larger changes in current</a:t>
            </a:r>
          </a:p>
          <a:p>
            <a:pPr marL="857250" lvl="1" indent="-285750">
              <a:spcBef>
                <a:spcPts val="0"/>
              </a:spcBef>
              <a:spcAft>
                <a:spcPts val="0"/>
              </a:spcAft>
              <a:buSzPts val="1800"/>
            </a:pPr>
            <a:r>
              <a:rPr lang="en-US" dirty="0"/>
              <a:t>electrical-pulsing-induced reconfiguration of DNA–</a:t>
            </a:r>
            <a:r>
              <a:rPr lang="en-US" dirty="0" err="1"/>
              <a:t>Au@MNPs</a:t>
            </a:r>
            <a:r>
              <a:rPr lang="en-US" dirty="0"/>
              <a:t> in the network happens to a greater extent in the presence of hybridized</a:t>
            </a:r>
          </a:p>
          <a:p>
            <a:endParaRPr lang="en-CA" dirty="0"/>
          </a:p>
        </p:txBody>
      </p:sp>
      <p:sp>
        <p:nvSpPr>
          <p:cNvPr id="5" name="Slide Number Placeholder 4">
            <a:extLst>
              <a:ext uri="{FF2B5EF4-FFF2-40B4-BE49-F238E27FC236}">
                <a16:creationId xmlns:a16="http://schemas.microsoft.com/office/drawing/2014/main" id="{D0346695-C2B8-4DC6-A5F3-27E243531C3E}"/>
              </a:ext>
            </a:extLst>
          </p:cNvPr>
          <p:cNvSpPr>
            <a:spLocks noGrp="1"/>
          </p:cNvSpPr>
          <p:nvPr>
            <p:ph type="sldNum" sz="quarter" idx="12"/>
          </p:nvPr>
        </p:nvSpPr>
        <p:spPr/>
        <p:txBody>
          <a:bodyPr/>
          <a:lstStyle/>
          <a:p>
            <a:r>
              <a:rPr lang="en-US"/>
              <a:t>PAGE  </a:t>
            </a:r>
            <a:fld id="{93005692-73BE-493E-93AB-ECD6027A7652}" type="slidenum">
              <a:rPr lang="en-US" smtClean="0"/>
              <a:pPr/>
              <a:t>23</a:t>
            </a:fld>
            <a:endParaRPr lang="en-US" dirty="0"/>
          </a:p>
        </p:txBody>
      </p:sp>
      <p:pic>
        <p:nvPicPr>
          <p:cNvPr id="6" name="Google Shape;211;p34">
            <a:extLst>
              <a:ext uri="{FF2B5EF4-FFF2-40B4-BE49-F238E27FC236}">
                <a16:creationId xmlns:a16="http://schemas.microsoft.com/office/drawing/2014/main" id="{A3318AEB-164D-DA61-0DA6-3725CA1F98E7}"/>
              </a:ext>
            </a:extLst>
          </p:cNvPr>
          <p:cNvPicPr preferRelativeResize="0"/>
          <p:nvPr/>
        </p:nvPicPr>
        <p:blipFill>
          <a:blip r:embed="rId2">
            <a:alphaModFix/>
          </a:blip>
          <a:stretch>
            <a:fillRect/>
          </a:stretch>
        </p:blipFill>
        <p:spPr>
          <a:xfrm>
            <a:off x="4388925" y="966400"/>
            <a:ext cx="4755075" cy="4177100"/>
          </a:xfrm>
          <a:prstGeom prst="rect">
            <a:avLst/>
          </a:prstGeom>
          <a:noFill/>
          <a:ln>
            <a:noFill/>
          </a:ln>
        </p:spPr>
      </p:pic>
    </p:spTree>
    <p:extLst>
      <p:ext uri="{BB962C8B-B14F-4D97-AF65-F5344CB8AC3E}">
        <p14:creationId xmlns:p14="http://schemas.microsoft.com/office/powerpoint/2010/main" val="269351374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218;p35">
            <a:extLst>
              <a:ext uri="{FF2B5EF4-FFF2-40B4-BE49-F238E27FC236}">
                <a16:creationId xmlns:a16="http://schemas.microsoft.com/office/drawing/2014/main" id="{5A97EDDD-F591-1B6B-1407-9B2AD2CFFE4E}"/>
              </a:ext>
            </a:extLst>
          </p:cNvPr>
          <p:cNvPicPr preferRelativeResize="0"/>
          <p:nvPr/>
        </p:nvPicPr>
        <p:blipFill>
          <a:blip r:embed="rId3">
            <a:alphaModFix/>
          </a:blip>
          <a:stretch>
            <a:fillRect/>
          </a:stretch>
        </p:blipFill>
        <p:spPr>
          <a:xfrm>
            <a:off x="1219201" y="1631259"/>
            <a:ext cx="6621850" cy="3446338"/>
          </a:xfrm>
          <a:prstGeom prst="rect">
            <a:avLst/>
          </a:prstGeom>
          <a:noFill/>
          <a:ln>
            <a:noFill/>
          </a:ln>
        </p:spPr>
      </p:pic>
      <p:sp>
        <p:nvSpPr>
          <p:cNvPr id="2" name="Title 1">
            <a:extLst>
              <a:ext uri="{FF2B5EF4-FFF2-40B4-BE49-F238E27FC236}">
                <a16:creationId xmlns:a16="http://schemas.microsoft.com/office/drawing/2014/main" id="{5D82C858-7B8B-0BFB-B3B1-F2D006B92812}"/>
              </a:ext>
            </a:extLst>
          </p:cNvPr>
          <p:cNvSpPr>
            <a:spLocks noGrp="1"/>
          </p:cNvSpPr>
          <p:nvPr>
            <p:ph type="title"/>
          </p:nvPr>
        </p:nvSpPr>
        <p:spPr/>
        <p:txBody>
          <a:bodyPr/>
          <a:lstStyle/>
          <a:p>
            <a:r>
              <a:rPr lang="en-CA" dirty="0"/>
              <a:t>Examining Capability of Sensor</a:t>
            </a:r>
          </a:p>
        </p:txBody>
      </p:sp>
      <p:sp>
        <p:nvSpPr>
          <p:cNvPr id="3" name="Content Placeholder 2">
            <a:extLst>
              <a:ext uri="{FF2B5EF4-FFF2-40B4-BE49-F238E27FC236}">
                <a16:creationId xmlns:a16="http://schemas.microsoft.com/office/drawing/2014/main" id="{4D3259AA-A15C-E657-C769-FF73AABF80AF}"/>
              </a:ext>
            </a:extLst>
          </p:cNvPr>
          <p:cNvSpPr>
            <a:spLocks noGrp="1"/>
          </p:cNvSpPr>
          <p:nvPr>
            <p:ph idx="1"/>
          </p:nvPr>
        </p:nvSpPr>
        <p:spPr/>
        <p:txBody>
          <a:bodyPr/>
          <a:lstStyle/>
          <a:p>
            <a:r>
              <a:rPr lang="en-US" sz="1800" dirty="0"/>
              <a:t>Detection in total RNA extract from human lung cancer cells (A549) and vesicles (exosomes) released by the cells</a:t>
            </a:r>
          </a:p>
          <a:p>
            <a:endParaRPr lang="en-CA" dirty="0"/>
          </a:p>
        </p:txBody>
      </p:sp>
      <p:sp>
        <p:nvSpPr>
          <p:cNvPr id="4" name="Slide Number Placeholder 3">
            <a:extLst>
              <a:ext uri="{FF2B5EF4-FFF2-40B4-BE49-F238E27FC236}">
                <a16:creationId xmlns:a16="http://schemas.microsoft.com/office/drawing/2014/main" id="{A62FCFCA-58F0-76C5-10CC-99ECA7F81FB4}"/>
              </a:ext>
            </a:extLst>
          </p:cNvPr>
          <p:cNvSpPr>
            <a:spLocks noGrp="1"/>
          </p:cNvSpPr>
          <p:nvPr>
            <p:ph type="sldNum" sz="quarter" idx="12"/>
          </p:nvPr>
        </p:nvSpPr>
        <p:spPr/>
        <p:txBody>
          <a:bodyPr/>
          <a:lstStyle/>
          <a:p>
            <a:r>
              <a:rPr lang="en-US"/>
              <a:t>PAGE  </a:t>
            </a:r>
            <a:fld id="{93005692-73BE-493E-93AB-ECD6027A7652}" type="slidenum">
              <a:rPr lang="en-US" smtClean="0"/>
              <a:pPr/>
              <a:t>24</a:t>
            </a:fld>
            <a:endParaRPr lang="en-US" dirty="0"/>
          </a:p>
        </p:txBody>
      </p:sp>
    </p:spTree>
    <p:extLst>
      <p:ext uri="{BB962C8B-B14F-4D97-AF65-F5344CB8AC3E}">
        <p14:creationId xmlns:p14="http://schemas.microsoft.com/office/powerpoint/2010/main" val="46284406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880AD-3FD8-6A70-F186-2B1413419462}"/>
              </a:ext>
            </a:extLst>
          </p:cNvPr>
          <p:cNvSpPr>
            <a:spLocks noGrp="1"/>
          </p:cNvSpPr>
          <p:nvPr>
            <p:ph type="title"/>
          </p:nvPr>
        </p:nvSpPr>
        <p:spPr>
          <a:xfrm>
            <a:off x="194913" y="325582"/>
            <a:ext cx="8677297" cy="671945"/>
          </a:xfrm>
        </p:spPr>
        <p:txBody>
          <a:bodyPr anchor="ctr">
            <a:normAutofit/>
          </a:bodyPr>
          <a:lstStyle/>
          <a:p>
            <a:r>
              <a:rPr lang="en-US" dirty="0"/>
              <a:t>Examining Capability of Sensor (Cont.)</a:t>
            </a:r>
            <a:endParaRPr lang="en-CA" dirty="0"/>
          </a:p>
        </p:txBody>
      </p:sp>
      <p:sp>
        <p:nvSpPr>
          <p:cNvPr id="3" name="Content Placeholder 2">
            <a:extLst>
              <a:ext uri="{FF2B5EF4-FFF2-40B4-BE49-F238E27FC236}">
                <a16:creationId xmlns:a16="http://schemas.microsoft.com/office/drawing/2014/main" id="{1EDCDBB3-0D54-C897-0646-6F09F512721B}"/>
              </a:ext>
            </a:extLst>
          </p:cNvPr>
          <p:cNvSpPr>
            <a:spLocks noGrp="1"/>
          </p:cNvSpPr>
          <p:nvPr>
            <p:ph sz="half" idx="1"/>
          </p:nvPr>
        </p:nvSpPr>
        <p:spPr>
          <a:xfrm>
            <a:off x="194912" y="1059873"/>
            <a:ext cx="4190141" cy="3442854"/>
          </a:xfrm>
        </p:spPr>
        <p:txBody>
          <a:bodyPr>
            <a:normAutofit/>
          </a:bodyPr>
          <a:lstStyle/>
          <a:p>
            <a:pPr marL="400050" indent="-285750">
              <a:spcBef>
                <a:spcPts val="360"/>
              </a:spcBef>
              <a:spcAft>
                <a:spcPts val="0"/>
              </a:spcAft>
              <a:buSzPts val="1800"/>
            </a:pPr>
            <a:r>
              <a:rPr lang="en-US" dirty="0"/>
              <a:t>measuring miR-21 expression in whole unprocessed blood in a clinically relevant xenograft mouse model of human lung cancer</a:t>
            </a:r>
          </a:p>
          <a:p>
            <a:pPr marL="857250" lvl="1" indent="-285750">
              <a:spcBef>
                <a:spcPts val="0"/>
              </a:spcBef>
              <a:spcAft>
                <a:spcPts val="0"/>
              </a:spcAft>
              <a:buSzPts val="1800"/>
            </a:pPr>
            <a:r>
              <a:rPr lang="en-US" sz="1800"/>
              <a:t>3 healthy mice, 3 mice with tumors</a:t>
            </a:r>
          </a:p>
          <a:p>
            <a:pPr marL="400050" indent="-285750">
              <a:spcBef>
                <a:spcPts val="0"/>
              </a:spcBef>
              <a:spcAft>
                <a:spcPts val="0"/>
              </a:spcAft>
              <a:buSzPts val="1800"/>
            </a:pPr>
            <a:r>
              <a:rPr lang="en-US" dirty="0"/>
              <a:t>(a) electrochemical assay done on whole blood</a:t>
            </a:r>
          </a:p>
          <a:p>
            <a:pPr marL="400050" indent="-285750">
              <a:spcBef>
                <a:spcPts val="0"/>
              </a:spcBef>
              <a:spcAft>
                <a:spcPts val="0"/>
              </a:spcAft>
              <a:buSzPts val="1800"/>
            </a:pPr>
            <a:r>
              <a:rPr lang="en-US" dirty="0"/>
              <a:t>(b) electrochemical assay done on RNA extract</a:t>
            </a:r>
          </a:p>
          <a:p>
            <a:pPr marL="400050" indent="-285750">
              <a:spcBef>
                <a:spcPts val="0"/>
              </a:spcBef>
              <a:spcAft>
                <a:spcPts val="0"/>
              </a:spcAft>
              <a:buSzPts val="1800"/>
            </a:pPr>
            <a:r>
              <a:rPr lang="en-US" dirty="0"/>
              <a:t>(c) </a:t>
            </a:r>
            <a:r>
              <a:rPr lang="en-US" dirty="0" err="1"/>
              <a:t>qRT</a:t>
            </a:r>
            <a:r>
              <a:rPr lang="en-US" dirty="0"/>
              <a:t>-PCR done on RNA extract</a:t>
            </a:r>
          </a:p>
          <a:p>
            <a:endParaRPr lang="en-CA" dirty="0"/>
          </a:p>
        </p:txBody>
      </p:sp>
      <p:pic>
        <p:nvPicPr>
          <p:cNvPr id="5" name="Google Shape;225;p36" descr="Chart, diagram&#10;&#10;Description automatically generated">
            <a:extLst>
              <a:ext uri="{FF2B5EF4-FFF2-40B4-BE49-F238E27FC236}">
                <a16:creationId xmlns:a16="http://schemas.microsoft.com/office/drawing/2014/main" id="{FF111974-A821-B48E-5567-03A34CB41390}"/>
              </a:ext>
            </a:extLst>
          </p:cNvPr>
          <p:cNvPicPr preferRelativeResize="0"/>
          <p:nvPr/>
        </p:nvPicPr>
        <p:blipFill>
          <a:blip r:embed="rId2"/>
          <a:stretch>
            <a:fillRect/>
          </a:stretch>
        </p:blipFill>
        <p:spPr>
          <a:xfrm>
            <a:off x="5144996" y="1059873"/>
            <a:ext cx="3210461" cy="3442854"/>
          </a:xfrm>
          <a:prstGeom prst="rect">
            <a:avLst/>
          </a:prstGeom>
          <a:noFill/>
          <a:ln>
            <a:noFill/>
          </a:ln>
        </p:spPr>
      </p:pic>
      <p:sp>
        <p:nvSpPr>
          <p:cNvPr id="4" name="Slide Number Placeholder 3">
            <a:extLst>
              <a:ext uri="{FF2B5EF4-FFF2-40B4-BE49-F238E27FC236}">
                <a16:creationId xmlns:a16="http://schemas.microsoft.com/office/drawing/2014/main" id="{C1BD0D7B-E6B5-ED54-58C4-1498F44D79F5}"/>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25</a:t>
            </a:fld>
            <a:endParaRPr lang="en-US" sz="700"/>
          </a:p>
        </p:txBody>
      </p:sp>
    </p:spTree>
    <p:extLst>
      <p:ext uri="{BB962C8B-B14F-4D97-AF65-F5344CB8AC3E}">
        <p14:creationId xmlns:p14="http://schemas.microsoft.com/office/powerpoint/2010/main" val="237481178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189E3-07E3-8669-422B-927BC13CAAB6}"/>
              </a:ext>
            </a:extLst>
          </p:cNvPr>
          <p:cNvSpPr>
            <a:spLocks noGrp="1"/>
          </p:cNvSpPr>
          <p:nvPr>
            <p:ph type="title"/>
          </p:nvPr>
        </p:nvSpPr>
        <p:spPr/>
        <p:txBody>
          <a:bodyPr/>
          <a:lstStyle/>
          <a:p>
            <a:r>
              <a:rPr lang="en-CA" dirty="0"/>
              <a:t>Conclusion</a:t>
            </a:r>
          </a:p>
        </p:txBody>
      </p:sp>
      <p:sp>
        <p:nvSpPr>
          <p:cNvPr id="3" name="Content Placeholder 2">
            <a:extLst>
              <a:ext uri="{FF2B5EF4-FFF2-40B4-BE49-F238E27FC236}">
                <a16:creationId xmlns:a16="http://schemas.microsoft.com/office/drawing/2014/main" id="{0A2A9374-0C42-6037-4D4A-81AF45E211E9}"/>
              </a:ext>
            </a:extLst>
          </p:cNvPr>
          <p:cNvSpPr>
            <a:spLocks noGrp="1"/>
          </p:cNvSpPr>
          <p:nvPr>
            <p:ph idx="1"/>
          </p:nvPr>
        </p:nvSpPr>
        <p:spPr/>
        <p:txBody>
          <a:bodyPr/>
          <a:lstStyle/>
          <a:p>
            <a:pPr marL="400050" indent="-285750">
              <a:spcBef>
                <a:spcPts val="360"/>
              </a:spcBef>
              <a:spcAft>
                <a:spcPts val="0"/>
              </a:spcAft>
              <a:buSzPts val="1800"/>
            </a:pPr>
            <a:r>
              <a:rPr lang="en-US" dirty="0"/>
              <a:t>Demonstrated direct analysis of miRNA in whole blood with high sensitivity within eight orders of concentration (1 </a:t>
            </a:r>
            <a:r>
              <a:rPr lang="en-US" dirty="0" err="1"/>
              <a:t>nM</a:t>
            </a:r>
            <a:r>
              <a:rPr lang="en-US" dirty="0"/>
              <a:t>–10 </a:t>
            </a:r>
            <a:r>
              <a:rPr lang="en-US" dirty="0" err="1"/>
              <a:t>aM</a:t>
            </a:r>
            <a:r>
              <a:rPr lang="en-US" dirty="0"/>
              <a:t>)</a:t>
            </a:r>
          </a:p>
          <a:p>
            <a:pPr marL="400050" indent="-285750">
              <a:spcBef>
                <a:spcPts val="0"/>
              </a:spcBef>
              <a:spcAft>
                <a:spcPts val="0"/>
              </a:spcAft>
              <a:buSzPts val="1800"/>
            </a:pPr>
            <a:r>
              <a:rPr lang="en-US" dirty="0"/>
              <a:t>Results were consistent with </a:t>
            </a:r>
            <a:r>
              <a:rPr lang="en-US" dirty="0" err="1"/>
              <a:t>qRT</a:t>
            </a:r>
            <a:r>
              <a:rPr lang="en-US" dirty="0"/>
              <a:t>–PCR (gold standard) and analysis time takes only 30 mins</a:t>
            </a:r>
          </a:p>
          <a:p>
            <a:pPr marL="400050" indent="-285750">
              <a:spcBef>
                <a:spcPts val="0"/>
              </a:spcBef>
              <a:spcAft>
                <a:spcPts val="0"/>
              </a:spcAft>
              <a:buSzPts val="1800"/>
            </a:pPr>
            <a:r>
              <a:rPr lang="en-US" dirty="0"/>
              <a:t>Device is low-cost</a:t>
            </a:r>
          </a:p>
          <a:p>
            <a:pPr marL="400050" indent="-285750">
              <a:spcBef>
                <a:spcPts val="0"/>
              </a:spcBef>
              <a:spcAft>
                <a:spcPts val="0"/>
              </a:spcAft>
              <a:buSzPts val="1800"/>
            </a:pPr>
            <a:r>
              <a:rPr lang="en-US" dirty="0"/>
              <a:t>Since output signal is electrical, it is compatible with automation</a:t>
            </a:r>
          </a:p>
          <a:p>
            <a:pPr marL="400050" indent="-285750">
              <a:spcBef>
                <a:spcPts val="0"/>
              </a:spcBef>
              <a:spcAft>
                <a:spcPts val="0"/>
              </a:spcAft>
              <a:buSzPts val="1800"/>
            </a:pPr>
            <a:r>
              <a:rPr lang="en-US" dirty="0"/>
              <a:t>Future work: the sensing concept could be tested for different biomarkers such as circulating DNA, or protein </a:t>
            </a:r>
          </a:p>
          <a:p>
            <a:endParaRPr lang="en-CA" dirty="0"/>
          </a:p>
        </p:txBody>
      </p:sp>
      <p:sp>
        <p:nvSpPr>
          <p:cNvPr id="4" name="Slide Number Placeholder 3">
            <a:extLst>
              <a:ext uri="{FF2B5EF4-FFF2-40B4-BE49-F238E27FC236}">
                <a16:creationId xmlns:a16="http://schemas.microsoft.com/office/drawing/2014/main" id="{29AAB1A6-1109-4AC5-AB81-07183FA7AE36}"/>
              </a:ext>
            </a:extLst>
          </p:cNvPr>
          <p:cNvSpPr>
            <a:spLocks noGrp="1"/>
          </p:cNvSpPr>
          <p:nvPr>
            <p:ph type="sldNum" sz="quarter" idx="12"/>
          </p:nvPr>
        </p:nvSpPr>
        <p:spPr/>
        <p:txBody>
          <a:bodyPr/>
          <a:lstStyle/>
          <a:p>
            <a:r>
              <a:rPr lang="en-US"/>
              <a:t>PAGE  </a:t>
            </a:r>
            <a:fld id="{93005692-73BE-493E-93AB-ECD6027A7652}" type="slidenum">
              <a:rPr lang="en-US" smtClean="0"/>
              <a:pPr/>
              <a:t>26</a:t>
            </a:fld>
            <a:endParaRPr lang="en-US" dirty="0"/>
          </a:p>
        </p:txBody>
      </p:sp>
    </p:spTree>
    <p:extLst>
      <p:ext uri="{BB962C8B-B14F-4D97-AF65-F5344CB8AC3E}">
        <p14:creationId xmlns:p14="http://schemas.microsoft.com/office/powerpoint/2010/main" val="194387297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59F6-646D-17D1-E535-5C26CED82267}"/>
              </a:ext>
            </a:extLst>
          </p:cNvPr>
          <p:cNvSpPr>
            <a:spLocks noGrp="1"/>
          </p:cNvSpPr>
          <p:nvPr>
            <p:ph type="title"/>
          </p:nvPr>
        </p:nvSpPr>
        <p:spPr/>
        <p:txBody>
          <a:bodyPr/>
          <a:lstStyle/>
          <a:p>
            <a:r>
              <a:rPr lang="en-CA" dirty="0"/>
              <a:t>Opinions?</a:t>
            </a:r>
          </a:p>
        </p:txBody>
      </p:sp>
      <p:sp>
        <p:nvSpPr>
          <p:cNvPr id="3" name="Content Placeholder 2">
            <a:extLst>
              <a:ext uri="{FF2B5EF4-FFF2-40B4-BE49-F238E27FC236}">
                <a16:creationId xmlns:a16="http://schemas.microsoft.com/office/drawing/2014/main" id="{F287AF7E-C07B-F62B-A2D0-04A76C9457B2}"/>
              </a:ext>
            </a:extLst>
          </p:cNvPr>
          <p:cNvSpPr>
            <a:spLocks noGrp="1"/>
          </p:cNvSpPr>
          <p:nvPr>
            <p:ph idx="1"/>
          </p:nvPr>
        </p:nvSpPr>
        <p:spPr/>
        <p:txBody>
          <a:bodyPr>
            <a:normAutofit lnSpcReduction="10000"/>
          </a:bodyPr>
          <a:lstStyle/>
          <a:p>
            <a:pPr marL="400050" indent="-285750">
              <a:spcBef>
                <a:spcPts val="360"/>
              </a:spcBef>
              <a:spcAft>
                <a:spcPts val="0"/>
              </a:spcAft>
              <a:buSzPts val="1800"/>
              <a:buFont typeface="Wingdings" panose="05000000000000000000" pitchFamily="2" charset="2"/>
              <a:buChar char="§"/>
            </a:pPr>
            <a:r>
              <a:rPr lang="en-US" dirty="0"/>
              <a:t>Have not explained why reconfiguration of nanoparticle network occurs</a:t>
            </a:r>
          </a:p>
          <a:p>
            <a:pPr marL="697706" lvl="1" indent="-285750">
              <a:spcBef>
                <a:spcPts val="360"/>
              </a:spcBef>
              <a:spcAft>
                <a:spcPts val="0"/>
              </a:spcAft>
              <a:buSzPts val="1800"/>
              <a:buFont typeface="Wingdings" panose="05000000000000000000" pitchFamily="2" charset="2"/>
              <a:buChar char="§"/>
            </a:pPr>
            <a:r>
              <a:rPr lang="en-CA" dirty="0"/>
              <a:t>Does network reconfiguration depend on properties of the probe/biomarker?</a:t>
            </a:r>
          </a:p>
          <a:p>
            <a:pPr marL="697706" lvl="1" indent="-285750">
              <a:spcBef>
                <a:spcPts val="360"/>
              </a:spcBef>
              <a:spcAft>
                <a:spcPts val="0"/>
              </a:spcAft>
              <a:buSzPts val="1800"/>
              <a:buFont typeface="Wingdings" panose="05000000000000000000" pitchFamily="2" charset="2"/>
              <a:buChar char="§"/>
            </a:pPr>
            <a:r>
              <a:rPr lang="en-CA" dirty="0"/>
              <a:t>Did reconfiguration also happened when testing the generality of hypothesis 1 with nano particle substitutes?</a:t>
            </a:r>
          </a:p>
          <a:p>
            <a:pPr marL="400050" indent="-285750">
              <a:spcBef>
                <a:spcPts val="360"/>
              </a:spcBef>
              <a:spcAft>
                <a:spcPts val="0"/>
              </a:spcAft>
              <a:buSzPts val="1800"/>
              <a:buFont typeface="Wingdings" panose="05000000000000000000" pitchFamily="2" charset="2"/>
              <a:buChar char="§"/>
            </a:pPr>
            <a:r>
              <a:rPr lang="en-CA" dirty="0"/>
              <a:t>Would like to see more tests on selectivity</a:t>
            </a:r>
          </a:p>
          <a:p>
            <a:pPr marL="697706" lvl="1" indent="-285750">
              <a:spcBef>
                <a:spcPts val="360"/>
              </a:spcBef>
              <a:spcAft>
                <a:spcPts val="0"/>
              </a:spcAft>
              <a:buSzPts val="1800"/>
              <a:buFont typeface="Wingdings" panose="05000000000000000000" pitchFamily="2" charset="2"/>
              <a:buChar char="§"/>
            </a:pPr>
            <a:r>
              <a:rPr lang="en-CA" dirty="0"/>
              <a:t>single base pair mismatch near 3’ or 5’ end</a:t>
            </a:r>
          </a:p>
          <a:p>
            <a:pPr marL="1040606" lvl="2" indent="-285750">
              <a:spcBef>
                <a:spcPts val="360"/>
              </a:spcBef>
              <a:spcAft>
                <a:spcPts val="0"/>
              </a:spcAft>
              <a:buSzPts val="1800"/>
              <a:buFont typeface="Wingdings" panose="05000000000000000000" pitchFamily="2" charset="2"/>
              <a:buChar char="§"/>
            </a:pPr>
            <a:r>
              <a:rPr lang="en-CA" dirty="0"/>
              <a:t>perhaps location of mismatch affect flexibility, thus impacting electron tunneling through network</a:t>
            </a:r>
          </a:p>
          <a:p>
            <a:pPr marL="697706" lvl="1" indent="-285750">
              <a:spcBef>
                <a:spcPts val="360"/>
              </a:spcBef>
              <a:spcAft>
                <a:spcPts val="0"/>
              </a:spcAft>
              <a:buSzPts val="1800"/>
              <a:buFont typeface="Wingdings" panose="05000000000000000000" pitchFamily="2" charset="2"/>
              <a:buChar char="§"/>
            </a:pPr>
            <a:r>
              <a:rPr lang="en-CA" dirty="0"/>
              <a:t>Also, 9% difference in current between fully complementary target and near-complementary target doesn’t seem like much. You still have a strong signal coming from near-complementary non-targets</a:t>
            </a:r>
          </a:p>
          <a:p>
            <a:pPr marL="400050" indent="-285750">
              <a:spcBef>
                <a:spcPts val="360"/>
              </a:spcBef>
              <a:spcAft>
                <a:spcPts val="0"/>
              </a:spcAft>
              <a:buSzPts val="1800"/>
              <a:buFont typeface="Wingdings" panose="05000000000000000000" pitchFamily="2" charset="2"/>
              <a:buChar char="§"/>
            </a:pPr>
            <a:r>
              <a:rPr lang="en-CA" dirty="0"/>
              <a:t>Would like to see study on relationship between DNA probe length and sensitivity of the sensor</a:t>
            </a:r>
          </a:p>
          <a:p>
            <a:pPr marL="697706" lvl="1" indent="-285750">
              <a:spcBef>
                <a:spcPts val="360"/>
              </a:spcBef>
              <a:spcAft>
                <a:spcPts val="0"/>
              </a:spcAft>
              <a:buSzPts val="1800"/>
              <a:buFont typeface="Wingdings" panose="05000000000000000000" pitchFamily="2" charset="2"/>
              <a:buChar char="§"/>
            </a:pPr>
            <a:r>
              <a:rPr lang="en-CA" dirty="0"/>
              <a:t>hypothesis: probe length positively correlate with sensitivity</a:t>
            </a:r>
          </a:p>
          <a:p>
            <a:pPr marL="400050" indent="-285750">
              <a:spcBef>
                <a:spcPts val="360"/>
              </a:spcBef>
              <a:spcAft>
                <a:spcPts val="0"/>
              </a:spcAft>
              <a:buSzPts val="1800"/>
              <a:buFont typeface="Wingdings" panose="05000000000000000000" pitchFamily="2" charset="2"/>
              <a:buChar char="§"/>
            </a:pPr>
            <a:endParaRPr lang="en-US" dirty="0"/>
          </a:p>
        </p:txBody>
      </p:sp>
      <p:sp>
        <p:nvSpPr>
          <p:cNvPr id="4" name="Slide Number Placeholder 3">
            <a:extLst>
              <a:ext uri="{FF2B5EF4-FFF2-40B4-BE49-F238E27FC236}">
                <a16:creationId xmlns:a16="http://schemas.microsoft.com/office/drawing/2014/main" id="{383D3211-CBAF-F76F-AA83-0A1F95ABB81D}"/>
              </a:ext>
            </a:extLst>
          </p:cNvPr>
          <p:cNvSpPr>
            <a:spLocks noGrp="1"/>
          </p:cNvSpPr>
          <p:nvPr>
            <p:ph type="sldNum" sz="quarter" idx="12"/>
          </p:nvPr>
        </p:nvSpPr>
        <p:spPr/>
        <p:txBody>
          <a:bodyPr/>
          <a:lstStyle/>
          <a:p>
            <a:r>
              <a:rPr lang="en-US"/>
              <a:t>PAGE  </a:t>
            </a:r>
            <a:fld id="{93005692-73BE-493E-93AB-ECD6027A7652}" type="slidenum">
              <a:rPr lang="en-US" smtClean="0"/>
              <a:pPr/>
              <a:t>27</a:t>
            </a:fld>
            <a:endParaRPr lang="en-US" dirty="0"/>
          </a:p>
        </p:txBody>
      </p:sp>
    </p:spTree>
    <p:extLst>
      <p:ext uri="{BB962C8B-B14F-4D97-AF65-F5344CB8AC3E}">
        <p14:creationId xmlns:p14="http://schemas.microsoft.com/office/powerpoint/2010/main" val="9283934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BB231-E086-5F9A-DE31-C4892ECB1303}"/>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45BA4FCB-0EE7-DF03-FD94-740789B374E2}"/>
              </a:ext>
            </a:extLst>
          </p:cNvPr>
          <p:cNvSpPr>
            <a:spLocks noGrp="1"/>
          </p:cNvSpPr>
          <p:nvPr>
            <p:ph idx="1"/>
          </p:nvPr>
        </p:nvSpPr>
        <p:spPr/>
        <p:txBody>
          <a:bodyPr>
            <a:normAutofit/>
          </a:bodyPr>
          <a:lstStyle/>
          <a:p>
            <a:pPr marL="0" lvl="0" indent="0" algn="l" rtl="0">
              <a:spcBef>
                <a:spcPts val="360"/>
              </a:spcBef>
              <a:spcAft>
                <a:spcPts val="0"/>
              </a:spcAft>
              <a:buNone/>
            </a:pPr>
            <a:r>
              <a:rPr lang="en-CA" sz="1400" dirty="0"/>
              <a:t>[1] </a:t>
            </a:r>
            <a:r>
              <a:rPr lang="en-CA" sz="1400" u="sng" dirty="0">
                <a:solidFill>
                  <a:schemeClr val="hlink"/>
                </a:solidFill>
                <a:hlinkClick r:id="rId2"/>
              </a:rPr>
              <a:t>https://biomarkerres.biomedcentral.com/articles/10.1186/s40364-021-00272-1#Tab2</a:t>
            </a:r>
            <a:endParaRPr lang="en-CA" sz="1400" dirty="0"/>
          </a:p>
          <a:p>
            <a:pPr marL="0" lvl="0" indent="0" algn="l" rtl="0">
              <a:spcBef>
                <a:spcPts val="1200"/>
              </a:spcBef>
              <a:spcAft>
                <a:spcPts val="0"/>
              </a:spcAft>
              <a:buNone/>
            </a:pPr>
            <a:r>
              <a:rPr lang="en-CA" sz="1400" dirty="0"/>
              <a:t>[2] </a:t>
            </a:r>
            <a:r>
              <a:rPr lang="en-CA" sz="1400" u="sng" dirty="0">
                <a:solidFill>
                  <a:schemeClr val="hlink"/>
                </a:solidFill>
                <a:hlinkClick r:id="rId3"/>
              </a:rPr>
              <a:t>https://pubs.acs.org/doi/10.1021/cm8025329</a:t>
            </a:r>
            <a:endParaRPr lang="en-CA" sz="1400" dirty="0"/>
          </a:p>
          <a:p>
            <a:pPr marL="0" lvl="0" indent="0" algn="l" rtl="0">
              <a:spcBef>
                <a:spcPts val="1200"/>
              </a:spcBef>
              <a:spcAft>
                <a:spcPts val="0"/>
              </a:spcAft>
              <a:buNone/>
            </a:pPr>
            <a:r>
              <a:rPr lang="en-CA" sz="1400" dirty="0"/>
              <a:t>[3] </a:t>
            </a:r>
            <a:r>
              <a:rPr lang="en-CA" sz="1400" u="sng" dirty="0">
                <a:solidFill>
                  <a:schemeClr val="hlink"/>
                </a:solidFill>
                <a:hlinkClick r:id="rId4"/>
              </a:rPr>
              <a:t>https://onlinelibrary.wiley.com/doi/epdf/10.1002/anie.201202350</a:t>
            </a:r>
            <a:endParaRPr lang="en-CA" sz="1400" dirty="0"/>
          </a:p>
          <a:p>
            <a:pPr marL="0" lvl="0" indent="0" algn="l" rtl="0">
              <a:spcBef>
                <a:spcPts val="1200"/>
              </a:spcBef>
              <a:spcAft>
                <a:spcPts val="0"/>
              </a:spcAft>
              <a:buNone/>
            </a:pPr>
            <a:endParaRPr lang="en-CA" sz="1400" dirty="0"/>
          </a:p>
          <a:p>
            <a:pPr marL="0" lvl="0" indent="0" algn="l" rtl="0">
              <a:spcBef>
                <a:spcPts val="1200"/>
              </a:spcBef>
              <a:spcAft>
                <a:spcPts val="1200"/>
              </a:spcAft>
              <a:buNone/>
            </a:pPr>
            <a:endParaRPr lang="en-CA" sz="1400" dirty="0"/>
          </a:p>
          <a:p>
            <a:endParaRPr lang="en-CA" sz="1400" dirty="0"/>
          </a:p>
        </p:txBody>
      </p:sp>
      <p:sp>
        <p:nvSpPr>
          <p:cNvPr id="4" name="Slide Number Placeholder 3">
            <a:extLst>
              <a:ext uri="{FF2B5EF4-FFF2-40B4-BE49-F238E27FC236}">
                <a16:creationId xmlns:a16="http://schemas.microsoft.com/office/drawing/2014/main" id="{29580533-3576-2C01-0635-E89BA65D3A15}"/>
              </a:ext>
            </a:extLst>
          </p:cNvPr>
          <p:cNvSpPr>
            <a:spLocks noGrp="1"/>
          </p:cNvSpPr>
          <p:nvPr>
            <p:ph type="sldNum" sz="quarter" idx="12"/>
          </p:nvPr>
        </p:nvSpPr>
        <p:spPr/>
        <p:txBody>
          <a:bodyPr/>
          <a:lstStyle/>
          <a:p>
            <a:r>
              <a:rPr lang="en-US"/>
              <a:t>PAGE  </a:t>
            </a:r>
            <a:fld id="{93005692-73BE-493E-93AB-ECD6027A7652}" type="slidenum">
              <a:rPr lang="en-US" smtClean="0"/>
              <a:pPr/>
              <a:t>28</a:t>
            </a:fld>
            <a:endParaRPr lang="en-US" dirty="0"/>
          </a:p>
        </p:txBody>
      </p:sp>
    </p:spTree>
    <p:extLst>
      <p:ext uri="{BB962C8B-B14F-4D97-AF65-F5344CB8AC3E}">
        <p14:creationId xmlns:p14="http://schemas.microsoft.com/office/powerpoint/2010/main" val="120613312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6B3F58-4CF3-0E4B-8D71-543869A8B5A2}"/>
              </a:ext>
            </a:extLst>
          </p:cNvPr>
          <p:cNvSpPr>
            <a:spLocks noGrp="1"/>
          </p:cNvSpPr>
          <p:nvPr>
            <p:ph type="title"/>
          </p:nvPr>
        </p:nvSpPr>
        <p:spPr/>
        <p:txBody>
          <a:bodyPr/>
          <a:lstStyle/>
          <a:p>
            <a:r>
              <a:rPr lang="en-CA" dirty="0"/>
              <a:t>Background</a:t>
            </a:r>
          </a:p>
        </p:txBody>
      </p:sp>
      <p:sp>
        <p:nvSpPr>
          <p:cNvPr id="5" name="Slide Number Placeholder 4">
            <a:extLst>
              <a:ext uri="{FF2B5EF4-FFF2-40B4-BE49-F238E27FC236}">
                <a16:creationId xmlns:a16="http://schemas.microsoft.com/office/drawing/2014/main" id="{9399A792-938C-C7B2-8B95-49F3A3C35C44}"/>
              </a:ext>
            </a:extLst>
          </p:cNvPr>
          <p:cNvSpPr>
            <a:spLocks noGrp="1"/>
          </p:cNvSpPr>
          <p:nvPr>
            <p:ph type="sldNum" sz="quarter" idx="12"/>
          </p:nvPr>
        </p:nvSpPr>
        <p:spPr/>
        <p:txBody>
          <a:bodyPr/>
          <a:lstStyle/>
          <a:p>
            <a:r>
              <a:rPr lang="en-US"/>
              <a:t>PAGE  </a:t>
            </a:r>
            <a:fld id="{93005692-73BE-493E-93AB-ECD6027A7652}" type="slidenum">
              <a:rPr lang="en-US" smtClean="0"/>
              <a:pPr/>
              <a:t>3</a:t>
            </a:fld>
            <a:endParaRPr lang="en-US" dirty="0"/>
          </a:p>
        </p:txBody>
      </p:sp>
    </p:spTree>
    <p:extLst>
      <p:ext uri="{BB962C8B-B14F-4D97-AF65-F5344CB8AC3E}">
        <p14:creationId xmlns:p14="http://schemas.microsoft.com/office/powerpoint/2010/main" val="266590993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E0A22-1F00-2939-3BE4-735FE9614148}"/>
              </a:ext>
            </a:extLst>
          </p:cNvPr>
          <p:cNvSpPr>
            <a:spLocks noGrp="1"/>
          </p:cNvSpPr>
          <p:nvPr>
            <p:ph type="title"/>
          </p:nvPr>
        </p:nvSpPr>
        <p:spPr/>
        <p:txBody>
          <a:bodyPr/>
          <a:lstStyle/>
          <a:p>
            <a:r>
              <a:rPr lang="en-CA" dirty="0"/>
              <a:t>Voltammetry</a:t>
            </a:r>
          </a:p>
        </p:txBody>
      </p:sp>
      <p:sp>
        <p:nvSpPr>
          <p:cNvPr id="3" name="Content Placeholder 2">
            <a:extLst>
              <a:ext uri="{FF2B5EF4-FFF2-40B4-BE49-F238E27FC236}">
                <a16:creationId xmlns:a16="http://schemas.microsoft.com/office/drawing/2014/main" id="{A2CF7299-F400-98CF-BE14-267668933CD5}"/>
              </a:ext>
            </a:extLst>
          </p:cNvPr>
          <p:cNvSpPr>
            <a:spLocks noGrp="1"/>
          </p:cNvSpPr>
          <p:nvPr>
            <p:ph idx="1"/>
          </p:nvPr>
        </p:nvSpPr>
        <p:spPr/>
        <p:txBody>
          <a:bodyPr/>
          <a:lstStyle/>
          <a:p>
            <a:pPr marL="400050" indent="-285750">
              <a:spcBef>
                <a:spcPts val="360"/>
              </a:spcBef>
              <a:spcAft>
                <a:spcPts val="0"/>
              </a:spcAft>
              <a:buSzPts val="1800"/>
            </a:pPr>
            <a:r>
              <a:rPr lang="en-US" dirty="0"/>
              <a:t>Voltammetry </a:t>
            </a:r>
          </a:p>
          <a:p>
            <a:pPr marL="857250" lvl="1" indent="-285750">
              <a:spcBef>
                <a:spcPts val="0"/>
              </a:spcBef>
              <a:spcAft>
                <a:spcPts val="0"/>
              </a:spcAft>
              <a:buSzPts val="1800"/>
            </a:pPr>
            <a:r>
              <a:rPr lang="en-US" dirty="0"/>
              <a:t>Electroanalytical method based on study of current as a function of applied voltage to obtain information about an analyte</a:t>
            </a:r>
          </a:p>
          <a:p>
            <a:pPr marL="857250" lvl="1" indent="-285750">
              <a:spcBef>
                <a:spcPts val="0"/>
              </a:spcBef>
              <a:spcAft>
                <a:spcPts val="0"/>
              </a:spcAft>
              <a:buSzPts val="1800"/>
            </a:pPr>
            <a:r>
              <a:rPr lang="en-US" dirty="0"/>
              <a:t>Studies oxidation-reduction (redox) reactions</a:t>
            </a:r>
          </a:p>
          <a:p>
            <a:pPr marL="400050" indent="-285750">
              <a:spcBef>
                <a:spcPts val="0"/>
              </a:spcBef>
              <a:spcAft>
                <a:spcPts val="0"/>
              </a:spcAft>
              <a:buSzPts val="1800"/>
            </a:pPr>
            <a:r>
              <a:rPr lang="en-US" dirty="0"/>
              <a:t>Based on Nernst equation</a:t>
            </a:r>
          </a:p>
          <a:p>
            <a:pPr marL="857250" lvl="1" indent="-285750">
              <a:spcBef>
                <a:spcPts val="0"/>
              </a:spcBef>
              <a:spcAft>
                <a:spcPts val="0"/>
              </a:spcAft>
              <a:buSzPts val="1800"/>
            </a:pPr>
            <a:r>
              <a:rPr lang="en-US" dirty="0"/>
              <a:t>relates cell potential and redox product/reactant concentrations</a:t>
            </a:r>
          </a:p>
          <a:p>
            <a:pPr>
              <a:spcBef>
                <a:spcPts val="1200"/>
              </a:spcBef>
              <a:spcAft>
                <a:spcPts val="1200"/>
              </a:spcAft>
            </a:pPr>
            <a:endParaRPr lang="en-US" dirty="0"/>
          </a:p>
          <a:p>
            <a:endParaRPr lang="en-CA" dirty="0"/>
          </a:p>
        </p:txBody>
      </p:sp>
      <p:sp>
        <p:nvSpPr>
          <p:cNvPr id="5" name="Slide Number Placeholder 4">
            <a:extLst>
              <a:ext uri="{FF2B5EF4-FFF2-40B4-BE49-F238E27FC236}">
                <a16:creationId xmlns:a16="http://schemas.microsoft.com/office/drawing/2014/main" id="{A40E96AF-6D28-1E6C-C093-F9C6FE330D83}"/>
              </a:ext>
            </a:extLst>
          </p:cNvPr>
          <p:cNvSpPr>
            <a:spLocks noGrp="1"/>
          </p:cNvSpPr>
          <p:nvPr>
            <p:ph type="sldNum" sz="quarter" idx="12"/>
          </p:nvPr>
        </p:nvSpPr>
        <p:spPr/>
        <p:txBody>
          <a:bodyPr/>
          <a:lstStyle/>
          <a:p>
            <a:r>
              <a:rPr lang="en-US"/>
              <a:t>PAGE  </a:t>
            </a:r>
            <a:fld id="{93005692-73BE-493E-93AB-ECD6027A7652}" type="slidenum">
              <a:rPr lang="en-US" smtClean="0"/>
              <a:pPr/>
              <a:t>4</a:t>
            </a:fld>
            <a:endParaRPr lang="en-US" dirty="0"/>
          </a:p>
        </p:txBody>
      </p:sp>
      <p:pic>
        <p:nvPicPr>
          <p:cNvPr id="6" name="Google Shape;78;p16">
            <a:extLst>
              <a:ext uri="{FF2B5EF4-FFF2-40B4-BE49-F238E27FC236}">
                <a16:creationId xmlns:a16="http://schemas.microsoft.com/office/drawing/2014/main" id="{E59E1EDF-79A9-D160-196F-CA52E98481E8}"/>
              </a:ext>
            </a:extLst>
          </p:cNvPr>
          <p:cNvPicPr preferRelativeResize="0"/>
          <p:nvPr/>
        </p:nvPicPr>
        <p:blipFill>
          <a:blip r:embed="rId3">
            <a:alphaModFix/>
          </a:blip>
          <a:stretch>
            <a:fillRect/>
          </a:stretch>
        </p:blipFill>
        <p:spPr>
          <a:xfrm>
            <a:off x="847287" y="2728057"/>
            <a:ext cx="2636775" cy="2023425"/>
          </a:xfrm>
          <a:prstGeom prst="rect">
            <a:avLst/>
          </a:prstGeom>
          <a:noFill/>
          <a:ln>
            <a:noFill/>
          </a:ln>
        </p:spPr>
      </p:pic>
      <p:pic>
        <p:nvPicPr>
          <p:cNvPr id="7" name="Google Shape;79;p16">
            <a:extLst>
              <a:ext uri="{FF2B5EF4-FFF2-40B4-BE49-F238E27FC236}">
                <a16:creationId xmlns:a16="http://schemas.microsoft.com/office/drawing/2014/main" id="{8C0C0271-63D3-28E7-C6AB-B7966F021A38}"/>
              </a:ext>
            </a:extLst>
          </p:cNvPr>
          <p:cNvPicPr preferRelativeResize="0"/>
          <p:nvPr/>
        </p:nvPicPr>
        <p:blipFill rotWithShape="1">
          <a:blip r:embed="rId4">
            <a:alphaModFix/>
          </a:blip>
          <a:srcRect t="16275"/>
          <a:stretch/>
        </p:blipFill>
        <p:spPr>
          <a:xfrm>
            <a:off x="6002840" y="2605421"/>
            <a:ext cx="2900037" cy="2023425"/>
          </a:xfrm>
          <a:prstGeom prst="rect">
            <a:avLst/>
          </a:prstGeom>
          <a:noFill/>
          <a:ln>
            <a:noFill/>
          </a:ln>
        </p:spPr>
      </p:pic>
    </p:spTree>
    <p:extLst>
      <p:ext uri="{BB962C8B-B14F-4D97-AF65-F5344CB8AC3E}">
        <p14:creationId xmlns:p14="http://schemas.microsoft.com/office/powerpoint/2010/main" val="185112633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E3BBC-24F8-C8DD-03A6-57E22BEEE096}"/>
              </a:ext>
            </a:extLst>
          </p:cNvPr>
          <p:cNvSpPr>
            <a:spLocks noGrp="1"/>
          </p:cNvSpPr>
          <p:nvPr>
            <p:ph type="title"/>
          </p:nvPr>
        </p:nvSpPr>
        <p:spPr/>
        <p:txBody>
          <a:bodyPr/>
          <a:lstStyle/>
          <a:p>
            <a:r>
              <a:rPr lang="en-US" dirty="0"/>
              <a:t>Voltammetry: How does it work?</a:t>
            </a:r>
            <a:endParaRPr lang="en-CA" dirty="0"/>
          </a:p>
        </p:txBody>
      </p:sp>
      <p:sp>
        <p:nvSpPr>
          <p:cNvPr id="3" name="Content Placeholder 2">
            <a:extLst>
              <a:ext uri="{FF2B5EF4-FFF2-40B4-BE49-F238E27FC236}">
                <a16:creationId xmlns:a16="http://schemas.microsoft.com/office/drawing/2014/main" id="{8A4E561F-3DFB-4ED6-74CA-773E9D42AFB0}"/>
              </a:ext>
            </a:extLst>
          </p:cNvPr>
          <p:cNvSpPr>
            <a:spLocks noGrp="1"/>
          </p:cNvSpPr>
          <p:nvPr>
            <p:ph idx="1"/>
          </p:nvPr>
        </p:nvSpPr>
        <p:spPr/>
        <p:txBody>
          <a:bodyPr/>
          <a:lstStyle/>
          <a:p>
            <a:pPr marL="400050" indent="-285750">
              <a:spcBef>
                <a:spcPts val="360"/>
              </a:spcBef>
              <a:spcAft>
                <a:spcPts val="0"/>
              </a:spcAft>
              <a:buSzPts val="1800"/>
            </a:pPr>
            <a:r>
              <a:rPr lang="en-US" dirty="0"/>
              <a:t>By Nernst equation, if the cell potential is changed then to balance the equation, Q must change as well</a:t>
            </a:r>
          </a:p>
          <a:p>
            <a:pPr marL="857250" lvl="1" indent="-285750">
              <a:spcBef>
                <a:spcPts val="0"/>
              </a:spcBef>
              <a:spcAft>
                <a:spcPts val="0"/>
              </a:spcAft>
              <a:buSzPts val="1800"/>
            </a:pPr>
            <a:r>
              <a:rPr lang="en-US" dirty="0"/>
              <a:t>System is disturbed, redox reaction is forced to occur</a:t>
            </a:r>
          </a:p>
          <a:p>
            <a:pPr marL="400050" indent="-285750">
              <a:spcBef>
                <a:spcPts val="0"/>
              </a:spcBef>
              <a:spcAft>
                <a:spcPts val="0"/>
              </a:spcAft>
              <a:buSzPts val="1800"/>
            </a:pPr>
            <a:r>
              <a:rPr lang="en-US" dirty="0"/>
              <a:t>Current is measured at the working electrode</a:t>
            </a:r>
          </a:p>
          <a:p>
            <a:pPr marL="857250" lvl="1" indent="-285750">
              <a:spcBef>
                <a:spcPts val="0"/>
              </a:spcBef>
              <a:spcAft>
                <a:spcPts val="0"/>
              </a:spcAft>
              <a:buSzPts val="1800"/>
            </a:pPr>
            <a:r>
              <a:rPr lang="en-US" dirty="0"/>
              <a:t>Current magnitude is proportional to applied voltage and analyte concentration</a:t>
            </a:r>
          </a:p>
          <a:p>
            <a:endParaRPr lang="en-CA" dirty="0"/>
          </a:p>
        </p:txBody>
      </p:sp>
      <p:sp>
        <p:nvSpPr>
          <p:cNvPr id="4" name="Slide Number Placeholder 3">
            <a:extLst>
              <a:ext uri="{FF2B5EF4-FFF2-40B4-BE49-F238E27FC236}">
                <a16:creationId xmlns:a16="http://schemas.microsoft.com/office/drawing/2014/main" id="{D5085EBE-6190-0EC9-4F97-73A8047715FD}"/>
              </a:ext>
            </a:extLst>
          </p:cNvPr>
          <p:cNvSpPr>
            <a:spLocks noGrp="1"/>
          </p:cNvSpPr>
          <p:nvPr>
            <p:ph type="sldNum" sz="quarter" idx="12"/>
          </p:nvPr>
        </p:nvSpPr>
        <p:spPr/>
        <p:txBody>
          <a:bodyPr/>
          <a:lstStyle/>
          <a:p>
            <a:r>
              <a:rPr lang="en-US"/>
              <a:t>PAGE  </a:t>
            </a:r>
            <a:fld id="{93005692-73BE-493E-93AB-ECD6027A7652}" type="slidenum">
              <a:rPr lang="en-US" smtClean="0"/>
              <a:pPr/>
              <a:t>5</a:t>
            </a:fld>
            <a:endParaRPr lang="en-US" dirty="0"/>
          </a:p>
        </p:txBody>
      </p:sp>
      <p:pic>
        <p:nvPicPr>
          <p:cNvPr id="5" name="Google Shape;87;p17">
            <a:extLst>
              <a:ext uri="{FF2B5EF4-FFF2-40B4-BE49-F238E27FC236}">
                <a16:creationId xmlns:a16="http://schemas.microsoft.com/office/drawing/2014/main" id="{1BB77298-7B0B-1B72-4E07-F5E9894E42E9}"/>
              </a:ext>
            </a:extLst>
          </p:cNvPr>
          <p:cNvPicPr preferRelativeResize="0"/>
          <p:nvPr/>
        </p:nvPicPr>
        <p:blipFill>
          <a:blip r:embed="rId2">
            <a:alphaModFix/>
          </a:blip>
          <a:stretch>
            <a:fillRect/>
          </a:stretch>
        </p:blipFill>
        <p:spPr>
          <a:xfrm>
            <a:off x="3215172" y="2605421"/>
            <a:ext cx="2636775" cy="2023425"/>
          </a:xfrm>
          <a:prstGeom prst="rect">
            <a:avLst/>
          </a:prstGeom>
          <a:noFill/>
          <a:ln>
            <a:noFill/>
          </a:ln>
        </p:spPr>
      </p:pic>
    </p:spTree>
    <p:extLst>
      <p:ext uri="{BB962C8B-B14F-4D97-AF65-F5344CB8AC3E}">
        <p14:creationId xmlns:p14="http://schemas.microsoft.com/office/powerpoint/2010/main" val="406747729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ADA25-59FF-ADC7-0B12-F3CE06E5D972}"/>
              </a:ext>
            </a:extLst>
          </p:cNvPr>
          <p:cNvSpPr>
            <a:spLocks noGrp="1"/>
          </p:cNvSpPr>
          <p:nvPr>
            <p:ph type="title"/>
          </p:nvPr>
        </p:nvSpPr>
        <p:spPr/>
        <p:txBody>
          <a:bodyPr/>
          <a:lstStyle/>
          <a:p>
            <a:r>
              <a:rPr lang="en-CA" dirty="0"/>
              <a:t>Types of Voltammetry</a:t>
            </a:r>
          </a:p>
        </p:txBody>
      </p:sp>
      <p:sp>
        <p:nvSpPr>
          <p:cNvPr id="3" name="Content Placeholder 2">
            <a:extLst>
              <a:ext uri="{FF2B5EF4-FFF2-40B4-BE49-F238E27FC236}">
                <a16:creationId xmlns:a16="http://schemas.microsoft.com/office/drawing/2014/main" id="{C65F2F75-8289-C451-A81B-AC6C848D1E79}"/>
              </a:ext>
            </a:extLst>
          </p:cNvPr>
          <p:cNvSpPr>
            <a:spLocks noGrp="1"/>
          </p:cNvSpPr>
          <p:nvPr>
            <p:ph sz="half" idx="1"/>
          </p:nvPr>
        </p:nvSpPr>
        <p:spPr/>
        <p:txBody>
          <a:bodyPr/>
          <a:lstStyle/>
          <a:p>
            <a:pPr marL="400050" indent="-285750">
              <a:spcBef>
                <a:spcPts val="360"/>
              </a:spcBef>
              <a:spcAft>
                <a:spcPts val="0"/>
              </a:spcAft>
              <a:buSzPts val="1800"/>
            </a:pPr>
            <a:r>
              <a:rPr lang="en-US" dirty="0"/>
              <a:t>Cyclic voltammetry (CV)</a:t>
            </a:r>
          </a:p>
          <a:p>
            <a:pPr marL="400050" indent="-285750">
              <a:spcBef>
                <a:spcPts val="0"/>
              </a:spcBef>
              <a:spcAft>
                <a:spcPts val="0"/>
              </a:spcAft>
              <a:buSzPts val="1800"/>
            </a:pPr>
            <a:r>
              <a:rPr lang="en-US" dirty="0"/>
              <a:t>Square wave voltammetry (SWV)</a:t>
            </a:r>
          </a:p>
          <a:p>
            <a:pPr marL="400050" indent="-285750">
              <a:spcBef>
                <a:spcPts val="0"/>
              </a:spcBef>
              <a:spcAft>
                <a:spcPts val="0"/>
              </a:spcAft>
              <a:buSzPts val="1800"/>
            </a:pPr>
            <a:r>
              <a:rPr lang="en-US" dirty="0"/>
              <a:t>Differential pulse voltammetry (DPV)</a:t>
            </a:r>
          </a:p>
          <a:p>
            <a:pPr marL="400050" indent="-285750">
              <a:spcBef>
                <a:spcPts val="0"/>
              </a:spcBef>
              <a:spcAft>
                <a:spcPts val="0"/>
              </a:spcAft>
              <a:buSzPts val="1800"/>
            </a:pPr>
            <a:r>
              <a:rPr lang="en-US" dirty="0"/>
              <a:t>One challenge is to measure the Faradic current and distinguish it from capacitive current</a:t>
            </a:r>
          </a:p>
          <a:p>
            <a:endParaRPr lang="en-CA" dirty="0"/>
          </a:p>
        </p:txBody>
      </p:sp>
      <p:sp>
        <p:nvSpPr>
          <p:cNvPr id="5" name="Slide Number Placeholder 4">
            <a:extLst>
              <a:ext uri="{FF2B5EF4-FFF2-40B4-BE49-F238E27FC236}">
                <a16:creationId xmlns:a16="http://schemas.microsoft.com/office/drawing/2014/main" id="{E9B11FE2-DDFE-2D78-9579-9C2262B596C7}"/>
              </a:ext>
            </a:extLst>
          </p:cNvPr>
          <p:cNvSpPr>
            <a:spLocks noGrp="1"/>
          </p:cNvSpPr>
          <p:nvPr>
            <p:ph type="sldNum" sz="quarter" idx="12"/>
          </p:nvPr>
        </p:nvSpPr>
        <p:spPr/>
        <p:txBody>
          <a:bodyPr/>
          <a:lstStyle/>
          <a:p>
            <a:r>
              <a:rPr lang="en-US"/>
              <a:t>PAGE  </a:t>
            </a:r>
            <a:fld id="{93005692-73BE-493E-93AB-ECD6027A7652}" type="slidenum">
              <a:rPr lang="en-US" smtClean="0"/>
              <a:pPr/>
              <a:t>6</a:t>
            </a:fld>
            <a:endParaRPr lang="en-US" dirty="0"/>
          </a:p>
        </p:txBody>
      </p:sp>
      <p:pic>
        <p:nvPicPr>
          <p:cNvPr id="6" name="Google Shape;95;p18">
            <a:extLst>
              <a:ext uri="{FF2B5EF4-FFF2-40B4-BE49-F238E27FC236}">
                <a16:creationId xmlns:a16="http://schemas.microsoft.com/office/drawing/2014/main" id="{F93D89CE-D47C-4F83-ABA9-416397B17257}"/>
              </a:ext>
            </a:extLst>
          </p:cNvPr>
          <p:cNvPicPr preferRelativeResize="0"/>
          <p:nvPr/>
        </p:nvPicPr>
        <p:blipFill>
          <a:blip r:embed="rId3">
            <a:alphaModFix/>
          </a:blip>
          <a:stretch>
            <a:fillRect/>
          </a:stretch>
        </p:blipFill>
        <p:spPr>
          <a:xfrm>
            <a:off x="918082" y="3244810"/>
            <a:ext cx="2743800" cy="1694425"/>
          </a:xfrm>
          <a:prstGeom prst="rect">
            <a:avLst/>
          </a:prstGeom>
          <a:noFill/>
          <a:ln>
            <a:noFill/>
          </a:ln>
        </p:spPr>
      </p:pic>
      <p:pic>
        <p:nvPicPr>
          <p:cNvPr id="8" name="Google Shape;92;p18">
            <a:extLst>
              <a:ext uri="{FF2B5EF4-FFF2-40B4-BE49-F238E27FC236}">
                <a16:creationId xmlns:a16="http://schemas.microsoft.com/office/drawing/2014/main" id="{F8431683-211B-47CE-CA81-5026FC65FF59}"/>
              </a:ext>
            </a:extLst>
          </p:cNvPr>
          <p:cNvPicPr preferRelativeResize="0"/>
          <p:nvPr/>
        </p:nvPicPr>
        <p:blipFill>
          <a:blip r:embed="rId4">
            <a:alphaModFix/>
          </a:blip>
          <a:stretch>
            <a:fillRect/>
          </a:stretch>
        </p:blipFill>
        <p:spPr>
          <a:xfrm>
            <a:off x="4191000" y="497163"/>
            <a:ext cx="4862700" cy="4568273"/>
          </a:xfrm>
          <a:prstGeom prst="rect">
            <a:avLst/>
          </a:prstGeom>
          <a:noFill/>
          <a:ln>
            <a:noFill/>
          </a:ln>
        </p:spPr>
      </p:pic>
    </p:spTree>
    <p:extLst>
      <p:ext uri="{BB962C8B-B14F-4D97-AF65-F5344CB8AC3E}">
        <p14:creationId xmlns:p14="http://schemas.microsoft.com/office/powerpoint/2010/main" val="59344637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RNA (microRNA) Introduction">
            <a:extLst>
              <a:ext uri="{FF2B5EF4-FFF2-40B4-BE49-F238E27FC236}">
                <a16:creationId xmlns:a16="http://schemas.microsoft.com/office/drawing/2014/main" id="{4B31BE9A-B4CC-F69E-80F8-54FC0894964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28244" y="1386097"/>
            <a:ext cx="4243965" cy="2790406"/>
          </a:xfrm>
          <a:prstGeom prst="rect">
            <a:avLst/>
          </a:prstGeom>
          <a:solidFill>
            <a:srgbClr val="FFFFFF"/>
          </a:solidFill>
        </p:spPr>
      </p:pic>
      <p:sp>
        <p:nvSpPr>
          <p:cNvPr id="4" name="Slide Number Placeholder 3">
            <a:extLst>
              <a:ext uri="{FF2B5EF4-FFF2-40B4-BE49-F238E27FC236}">
                <a16:creationId xmlns:a16="http://schemas.microsoft.com/office/drawing/2014/main" id="{9B1D4690-03DD-D88F-5D6E-2C5E1499165D}"/>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7</a:t>
            </a:fld>
            <a:endParaRPr lang="en-US" sz="700"/>
          </a:p>
        </p:txBody>
      </p:sp>
      <p:sp>
        <p:nvSpPr>
          <p:cNvPr id="2" name="Title 1">
            <a:extLst>
              <a:ext uri="{FF2B5EF4-FFF2-40B4-BE49-F238E27FC236}">
                <a16:creationId xmlns:a16="http://schemas.microsoft.com/office/drawing/2014/main" id="{69B9C2B1-144B-5918-9BEA-5E0D4FA01C2B}"/>
              </a:ext>
            </a:extLst>
          </p:cNvPr>
          <p:cNvSpPr>
            <a:spLocks noGrp="1"/>
          </p:cNvSpPr>
          <p:nvPr>
            <p:ph type="title"/>
          </p:nvPr>
        </p:nvSpPr>
        <p:spPr>
          <a:xfrm>
            <a:off x="194913" y="325582"/>
            <a:ext cx="8677297" cy="671945"/>
          </a:xfrm>
        </p:spPr>
        <p:txBody>
          <a:bodyPr anchor="ctr">
            <a:normAutofit/>
          </a:bodyPr>
          <a:lstStyle/>
          <a:p>
            <a:r>
              <a:rPr lang="en-CA" dirty="0"/>
              <a:t>MicroRNA</a:t>
            </a:r>
          </a:p>
        </p:txBody>
      </p:sp>
      <p:sp>
        <p:nvSpPr>
          <p:cNvPr id="3" name="Content Placeholder 2">
            <a:extLst>
              <a:ext uri="{FF2B5EF4-FFF2-40B4-BE49-F238E27FC236}">
                <a16:creationId xmlns:a16="http://schemas.microsoft.com/office/drawing/2014/main" id="{B6D3DE22-3341-87AC-65DF-2281E23C614E}"/>
              </a:ext>
            </a:extLst>
          </p:cNvPr>
          <p:cNvSpPr>
            <a:spLocks noGrp="1"/>
          </p:cNvSpPr>
          <p:nvPr>
            <p:ph sz="half" idx="1"/>
          </p:nvPr>
        </p:nvSpPr>
        <p:spPr>
          <a:xfrm>
            <a:off x="194913" y="1059872"/>
            <a:ext cx="4095147" cy="4083627"/>
          </a:xfrm>
        </p:spPr>
        <p:txBody>
          <a:bodyPr>
            <a:noAutofit/>
          </a:bodyPr>
          <a:lstStyle/>
          <a:p>
            <a:pPr marL="400050" indent="-285750">
              <a:lnSpc>
                <a:spcPct val="90000"/>
              </a:lnSpc>
              <a:spcBef>
                <a:spcPts val="360"/>
              </a:spcBef>
              <a:spcAft>
                <a:spcPts val="0"/>
              </a:spcAft>
              <a:buSzPts val="1800"/>
            </a:pPr>
            <a:r>
              <a:rPr lang="en-US" sz="1600" dirty="0"/>
              <a:t>microRNAs (miRNAs) are small sequences, ~21 nucleotides long, of non-coding RNA that help regulate gene expressions</a:t>
            </a:r>
          </a:p>
          <a:p>
            <a:pPr marL="697706" lvl="1" indent="-285750">
              <a:lnSpc>
                <a:spcPct val="90000"/>
              </a:lnSpc>
              <a:spcBef>
                <a:spcPts val="360"/>
              </a:spcBef>
              <a:spcAft>
                <a:spcPts val="0"/>
              </a:spcAft>
              <a:buSzPts val="1800"/>
            </a:pPr>
            <a:r>
              <a:rPr lang="en-US" sz="1300" dirty="0"/>
              <a:t>Stable in bodily fluids, which is a good characteristic for a biomarker</a:t>
            </a:r>
          </a:p>
          <a:p>
            <a:pPr marL="697706" lvl="1" indent="-285750">
              <a:lnSpc>
                <a:spcPct val="90000"/>
              </a:lnSpc>
              <a:spcBef>
                <a:spcPts val="360"/>
              </a:spcBef>
              <a:spcAft>
                <a:spcPts val="0"/>
              </a:spcAft>
              <a:buSzPts val="1800"/>
            </a:pPr>
            <a:r>
              <a:rPr lang="en-US" sz="1300" dirty="0"/>
              <a:t>A single miRNA can bind to several or hundreds of target mRNAs</a:t>
            </a:r>
          </a:p>
          <a:p>
            <a:pPr marL="697706" lvl="1" indent="-285750">
              <a:lnSpc>
                <a:spcPct val="90000"/>
              </a:lnSpc>
              <a:spcBef>
                <a:spcPts val="360"/>
              </a:spcBef>
              <a:spcAft>
                <a:spcPts val="0"/>
              </a:spcAft>
              <a:buSzPts val="1800"/>
            </a:pPr>
            <a:r>
              <a:rPr lang="en-US" sz="1400" dirty="0"/>
              <a:t>Dysregulation or abnormal levels of miRNA may lead to cancer, heart diseases</a:t>
            </a:r>
          </a:p>
          <a:p>
            <a:pPr marL="697706" lvl="1" indent="-285750">
              <a:lnSpc>
                <a:spcPct val="90000"/>
              </a:lnSpc>
              <a:spcBef>
                <a:spcPts val="360"/>
              </a:spcBef>
              <a:spcAft>
                <a:spcPts val="0"/>
              </a:spcAft>
              <a:buSzPts val="1800"/>
            </a:pPr>
            <a:r>
              <a:rPr lang="en-US" sz="1300" dirty="0"/>
              <a:t>Achieves gene silencing functionality when associated with RNA-induced silencing complex (RISC)</a:t>
            </a:r>
          </a:p>
          <a:p>
            <a:pPr marL="400050" indent="-285750">
              <a:lnSpc>
                <a:spcPct val="90000"/>
              </a:lnSpc>
              <a:spcBef>
                <a:spcPts val="0"/>
              </a:spcBef>
              <a:spcAft>
                <a:spcPts val="0"/>
              </a:spcAft>
              <a:buSzPts val="1800"/>
            </a:pPr>
            <a:r>
              <a:rPr lang="en-US" sz="1600" dirty="0"/>
              <a:t>Gene silencing mechanism is selected based on the level of complementarity with target mRNA</a:t>
            </a:r>
          </a:p>
          <a:p>
            <a:pPr marL="697706" lvl="1" indent="-285750">
              <a:lnSpc>
                <a:spcPct val="90000"/>
              </a:lnSpc>
              <a:spcBef>
                <a:spcPts val="0"/>
              </a:spcBef>
              <a:spcAft>
                <a:spcPts val="0"/>
              </a:spcAft>
              <a:buSzPts val="1800"/>
            </a:pPr>
            <a:r>
              <a:rPr lang="en-US" sz="1300" dirty="0"/>
              <a:t>can be cleavage of target mRNA or translation repression</a:t>
            </a:r>
          </a:p>
          <a:p>
            <a:pPr>
              <a:lnSpc>
                <a:spcPct val="90000"/>
              </a:lnSpc>
            </a:pPr>
            <a:endParaRPr lang="en-CA" sz="1600" dirty="0"/>
          </a:p>
        </p:txBody>
      </p:sp>
    </p:spTree>
    <p:extLst>
      <p:ext uri="{BB962C8B-B14F-4D97-AF65-F5344CB8AC3E}">
        <p14:creationId xmlns:p14="http://schemas.microsoft.com/office/powerpoint/2010/main" val="294658646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E799C-689B-43B1-F522-8CFF14D13F16}"/>
              </a:ext>
            </a:extLst>
          </p:cNvPr>
          <p:cNvSpPr>
            <a:spLocks noGrp="1"/>
          </p:cNvSpPr>
          <p:nvPr>
            <p:ph type="title"/>
          </p:nvPr>
        </p:nvSpPr>
        <p:spPr/>
        <p:txBody>
          <a:bodyPr/>
          <a:lstStyle/>
          <a:p>
            <a:r>
              <a:rPr lang="en-CA" dirty="0"/>
              <a:t>MicroRNA-21</a:t>
            </a:r>
          </a:p>
        </p:txBody>
      </p:sp>
      <p:sp>
        <p:nvSpPr>
          <p:cNvPr id="3" name="Content Placeholder 2">
            <a:extLst>
              <a:ext uri="{FF2B5EF4-FFF2-40B4-BE49-F238E27FC236}">
                <a16:creationId xmlns:a16="http://schemas.microsoft.com/office/drawing/2014/main" id="{D89EC121-CA75-4843-114B-269632B60193}"/>
              </a:ext>
            </a:extLst>
          </p:cNvPr>
          <p:cNvSpPr>
            <a:spLocks noGrp="1"/>
          </p:cNvSpPr>
          <p:nvPr>
            <p:ph idx="1"/>
          </p:nvPr>
        </p:nvSpPr>
        <p:spPr/>
        <p:txBody>
          <a:bodyPr/>
          <a:lstStyle/>
          <a:p>
            <a:pPr marL="400050" indent="-285750">
              <a:spcBef>
                <a:spcPts val="360"/>
              </a:spcBef>
              <a:spcAft>
                <a:spcPts val="0"/>
              </a:spcAft>
              <a:buSzPts val="1800"/>
            </a:pPr>
            <a:r>
              <a:rPr lang="en-US" dirty="0"/>
              <a:t>MicroRNA-21 (miR-21) is a popular biomarker in studies</a:t>
            </a:r>
          </a:p>
          <a:p>
            <a:pPr marL="697706" lvl="1" indent="-285750">
              <a:spcBef>
                <a:spcPts val="360"/>
              </a:spcBef>
              <a:spcAft>
                <a:spcPts val="0"/>
              </a:spcAft>
              <a:buSzPts val="1800"/>
            </a:pPr>
            <a:r>
              <a:rPr lang="en-US" dirty="0"/>
              <a:t>Linked to at least 29 cancer and non-cancerous diseases [1]</a:t>
            </a:r>
          </a:p>
          <a:p>
            <a:pPr marL="697706" lvl="1" indent="-285750">
              <a:spcBef>
                <a:spcPts val="360"/>
              </a:spcBef>
              <a:spcAft>
                <a:spcPts val="0"/>
              </a:spcAft>
              <a:buSzPts val="1800"/>
            </a:pPr>
            <a:r>
              <a:rPr lang="en-US" dirty="0"/>
              <a:t>Usually found to be upregulated or highly expressed in cancer</a:t>
            </a:r>
          </a:p>
          <a:p>
            <a:pPr marL="697706" lvl="1" indent="-285750">
              <a:spcBef>
                <a:spcPts val="360"/>
              </a:spcBef>
              <a:spcAft>
                <a:spcPts val="0"/>
              </a:spcAft>
              <a:buSzPts val="1800"/>
            </a:pPr>
            <a:r>
              <a:rPr lang="en-US" dirty="0"/>
              <a:t>Plays a role in cell proliferation, migration, invasion and apoptosis</a:t>
            </a:r>
          </a:p>
          <a:p>
            <a:pPr marL="697706" lvl="1" indent="-285750">
              <a:spcBef>
                <a:spcPts val="360"/>
              </a:spcBef>
              <a:spcAft>
                <a:spcPts val="0"/>
              </a:spcAft>
              <a:buSzPts val="1800"/>
            </a:pPr>
            <a:r>
              <a:rPr lang="en-US" dirty="0"/>
              <a:t>miR-21 can be found in most cell types</a:t>
            </a:r>
          </a:p>
          <a:p>
            <a:pPr>
              <a:spcBef>
                <a:spcPts val="1200"/>
              </a:spcBef>
              <a:spcAft>
                <a:spcPts val="1200"/>
              </a:spcAft>
            </a:pPr>
            <a:endParaRPr lang="en-US" dirty="0"/>
          </a:p>
          <a:p>
            <a:endParaRPr lang="en-CA" dirty="0"/>
          </a:p>
        </p:txBody>
      </p:sp>
      <p:sp>
        <p:nvSpPr>
          <p:cNvPr id="4" name="Slide Number Placeholder 3">
            <a:extLst>
              <a:ext uri="{FF2B5EF4-FFF2-40B4-BE49-F238E27FC236}">
                <a16:creationId xmlns:a16="http://schemas.microsoft.com/office/drawing/2014/main" id="{0972CF41-C07D-9189-74A9-26B28A93CC6E}"/>
              </a:ext>
            </a:extLst>
          </p:cNvPr>
          <p:cNvSpPr>
            <a:spLocks noGrp="1"/>
          </p:cNvSpPr>
          <p:nvPr>
            <p:ph type="sldNum" sz="quarter" idx="12"/>
          </p:nvPr>
        </p:nvSpPr>
        <p:spPr/>
        <p:txBody>
          <a:bodyPr/>
          <a:lstStyle/>
          <a:p>
            <a:r>
              <a:rPr lang="en-US"/>
              <a:t>PAGE  </a:t>
            </a:r>
            <a:fld id="{93005692-73BE-493E-93AB-ECD6027A7652}" type="slidenum">
              <a:rPr lang="en-US" smtClean="0"/>
              <a:pPr/>
              <a:t>8</a:t>
            </a:fld>
            <a:endParaRPr lang="en-US" dirty="0"/>
          </a:p>
        </p:txBody>
      </p:sp>
    </p:spTree>
    <p:extLst>
      <p:ext uri="{BB962C8B-B14F-4D97-AF65-F5344CB8AC3E}">
        <p14:creationId xmlns:p14="http://schemas.microsoft.com/office/powerpoint/2010/main" val="321809233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lstStyle/>
          <a:p>
            <a:r>
              <a:rPr lang="en-CA" dirty="0"/>
              <a:t>Paper</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9</a:t>
            </a:fld>
            <a:endParaRPr lang="en-US" dirty="0"/>
          </a:p>
        </p:txBody>
      </p:sp>
    </p:spTree>
    <p:extLst>
      <p:ext uri="{BB962C8B-B14F-4D97-AF65-F5344CB8AC3E}">
        <p14:creationId xmlns:p14="http://schemas.microsoft.com/office/powerpoint/2010/main" val="2740418629"/>
      </p:ext>
    </p:extLst>
  </p:cSld>
  <p:clrMapOvr>
    <a:masterClrMapping/>
  </p:clrMapOvr>
  <p:transition spd="slow">
    <p:push dir="u"/>
  </p:transition>
</p:sld>
</file>

<file path=ppt/theme/theme1.xml><?xml version="1.0" encoding="utf-8"?>
<a:theme xmlns:a="http://schemas.openxmlformats.org/drawingml/2006/main" name="UofWaterloo_WhiteBkgrd">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Custom 3">
      <a:majorFont>
        <a:latin typeface="Barlow Condensed"/>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culty_of_engineering_powerpoint_template_16-9_widescreen" id="{A69F3CDF-2B60-9644-AF8B-13D52DBA835D}" vid="{CF355330-5829-2446-A825-2400ABA140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331</TotalTime>
  <Words>3041</Words>
  <Application>Microsoft Office PowerPoint</Application>
  <PresentationFormat>On-screen Show (16:9)</PresentationFormat>
  <Paragraphs>266</Paragraphs>
  <Slides>28</Slides>
  <Notes>11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Georgia</vt:lpstr>
      <vt:lpstr>Arial</vt:lpstr>
      <vt:lpstr>Wingdings</vt:lpstr>
      <vt:lpstr>Verdana</vt:lpstr>
      <vt:lpstr>Barlow Condensed</vt:lpstr>
      <vt:lpstr>Proxima Nova</vt:lpstr>
      <vt:lpstr>UofWaterloo_WhiteBkgrd</vt:lpstr>
      <vt:lpstr>Nucleic acid hybridization on an electrically reconfigurable network of gold-coated magnetic nanoparticles enables microRNA detection in blood</vt:lpstr>
      <vt:lpstr>Outline</vt:lpstr>
      <vt:lpstr>Background</vt:lpstr>
      <vt:lpstr>Voltammetry</vt:lpstr>
      <vt:lpstr>Voltammetry: How does it work?</vt:lpstr>
      <vt:lpstr>Types of Voltammetry</vt:lpstr>
      <vt:lpstr>MicroRNA</vt:lpstr>
      <vt:lpstr>MicroRNA-21</vt:lpstr>
      <vt:lpstr>Paper</vt:lpstr>
      <vt:lpstr>Introduction</vt:lpstr>
      <vt:lpstr>DNA-Au@MNP</vt:lpstr>
      <vt:lpstr>Au@MNPs property as a Biochemiresistor</vt:lpstr>
      <vt:lpstr>Procedure</vt:lpstr>
      <vt:lpstr>Assembly</vt:lpstr>
      <vt:lpstr>Range of Detection</vt:lpstr>
      <vt:lpstr>Selectivity</vt:lpstr>
      <vt:lpstr>Detection Mechanism</vt:lpstr>
      <vt:lpstr>Evaluating Hypothesis 1</vt:lpstr>
      <vt:lpstr>Evaluating Hypothesis 1 (Cont.)</vt:lpstr>
      <vt:lpstr>Evaluating Hypothesis 1 (Cont.)</vt:lpstr>
      <vt:lpstr>Evaluating Hypothesis 2</vt:lpstr>
      <vt:lpstr>Evaluating Hypothesis 2 (Cont.)</vt:lpstr>
      <vt:lpstr>Evaluating Hypothesis 2 (Cont.)</vt:lpstr>
      <vt:lpstr>Examining Capability of Sensor</vt:lpstr>
      <vt:lpstr>Examining Capability of Sensor (Cont.)</vt:lpstr>
      <vt:lpstr>Conclusion</vt:lpstr>
      <vt:lpstr>Opinions?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Nucleic acid hybridization on an electrically reconfigurable network of gold-coated magnetic nanoparticles enables microRNA detection in blood</dc:title>
  <cp:lastModifiedBy>Tony Min</cp:lastModifiedBy>
  <cp:revision>128</cp:revision>
  <dcterms:modified xsi:type="dcterms:W3CDTF">2023-03-05T15:14:37Z</dcterms:modified>
</cp:coreProperties>
</file>